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90" r:id="rId4"/>
    <p:sldId id="291" r:id="rId5"/>
    <p:sldId id="292" r:id="rId6"/>
    <p:sldId id="293" r:id="rId7"/>
    <p:sldId id="296" r:id="rId8"/>
    <p:sldId id="297" r:id="rId9"/>
    <p:sldId id="298" r:id="rId10"/>
    <p:sldId id="294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312" r:id="rId25"/>
    <p:sldId id="313" r:id="rId26"/>
    <p:sldId id="314" r:id="rId27"/>
    <p:sldId id="315" r:id="rId28"/>
    <p:sldId id="316" r:id="rId29"/>
    <p:sldId id="317" r:id="rId30"/>
    <p:sldId id="289" r:id="rId31"/>
    <p:sldId id="257" r:id="rId32"/>
    <p:sldId id="258" r:id="rId33"/>
    <p:sldId id="259" r:id="rId34"/>
    <p:sldId id="272" r:id="rId35"/>
    <p:sldId id="273" r:id="rId36"/>
    <p:sldId id="274" r:id="rId37"/>
    <p:sldId id="261" r:id="rId38"/>
    <p:sldId id="275" r:id="rId39"/>
    <p:sldId id="276" r:id="rId40"/>
    <p:sldId id="277" r:id="rId41"/>
    <p:sldId id="278" r:id="rId42"/>
    <p:sldId id="279" r:id="rId43"/>
    <p:sldId id="280" r:id="rId44"/>
    <p:sldId id="281" r:id="rId45"/>
    <p:sldId id="264" r:id="rId46"/>
    <p:sldId id="282" r:id="rId47"/>
    <p:sldId id="283" r:id="rId48"/>
    <p:sldId id="284" r:id="rId49"/>
    <p:sldId id="285" r:id="rId50"/>
    <p:sldId id="286" r:id="rId51"/>
    <p:sldId id="287" r:id="rId52"/>
    <p:sldId id="288" r:id="rId53"/>
    <p:sldId id="270" r:id="rId54"/>
  </p:sldIdLst>
  <p:sldSz cx="18288000" cy="10287000"/>
  <p:notesSz cx="6858000" cy="9144000"/>
  <p:embeddedFontLst>
    <p:embeddedFont>
      <p:font typeface="华文新魏" panose="02010800040101010101" charset="-122"/>
      <p:regular r:id="rId58"/>
    </p:embeddedFont>
    <p:embeddedFont>
      <p:font typeface="华文行楷" panose="02010800040101010101" charset="-122"/>
      <p:regular r:id="rId59"/>
    </p:embeddedFont>
    <p:embeddedFont>
      <p:font typeface="字由点字倔强黑" panose="00020600040101010101" charset="-122"/>
      <p:regular r:id="rId60"/>
    </p:embeddedFont>
    <p:embeddedFont>
      <p:font typeface="微软雅黑" panose="020B0503020204020204" charset="-122"/>
      <p:regular r:id="rId61"/>
    </p:embeddedFont>
    <p:embeddedFont>
      <p:font typeface="Calibri" panose="020F0502020204030204" charset="0"/>
      <p:regular r:id="rId62"/>
      <p:bold r:id="rId63"/>
      <p:italic r:id="rId64"/>
      <p:boldItalic r:id="rId65"/>
    </p:embeddedFont>
    <p:embeddedFont>
      <p:font typeface="仿宋" panose="02010609060101010101" charset="-122"/>
      <p:regular r:id="rId66"/>
    </p:embeddedFont>
  </p:embeddedFontLst>
  <p:custDataLst>
    <p:tags r:id="rId6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4" userDrawn="1">
          <p15:clr>
            <a:srgbClr val="A4A3A4"/>
          </p15:clr>
        </p15:guide>
        <p15:guide id="2" pos="28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74"/>
        <p:guide pos="287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7" Type="http://schemas.openxmlformats.org/officeDocument/2006/relationships/tags" Target="tags/tag27.xml"/><Relationship Id="rId66" Type="http://schemas.openxmlformats.org/officeDocument/2006/relationships/font" Target="fonts/font9.fntdata"/><Relationship Id="rId65" Type="http://schemas.openxmlformats.org/officeDocument/2006/relationships/font" Target="fonts/font8.fntdata"/><Relationship Id="rId64" Type="http://schemas.openxmlformats.org/officeDocument/2006/relationships/font" Target="fonts/font7.fntdata"/><Relationship Id="rId63" Type="http://schemas.openxmlformats.org/officeDocument/2006/relationships/font" Target="fonts/font6.fntdata"/><Relationship Id="rId62" Type="http://schemas.openxmlformats.org/officeDocument/2006/relationships/font" Target="fonts/font5.fntdata"/><Relationship Id="rId61" Type="http://schemas.openxmlformats.org/officeDocument/2006/relationships/font" Target="fonts/font4.fntdata"/><Relationship Id="rId60" Type="http://schemas.openxmlformats.org/officeDocument/2006/relationships/font" Target="fonts/font3.fntdata"/><Relationship Id="rId6" Type="http://schemas.openxmlformats.org/officeDocument/2006/relationships/slide" Target="slides/slide4.xml"/><Relationship Id="rId59" Type="http://schemas.openxmlformats.org/officeDocument/2006/relationships/font" Target="fonts/font2.fntdata"/><Relationship Id="rId58" Type="http://schemas.openxmlformats.org/officeDocument/2006/relationships/font" Target="fonts/font1.fntdata"/><Relationship Id="rId57" Type="http://schemas.openxmlformats.org/officeDocument/2006/relationships/tableStyles" Target="tableStyles.xml"/><Relationship Id="rId56" Type="http://schemas.openxmlformats.org/officeDocument/2006/relationships/viewProps" Target="viewProps.xml"/><Relationship Id="rId55" Type="http://schemas.openxmlformats.org/officeDocument/2006/relationships/presProps" Target="presProps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8" Type="http://schemas.openxmlformats.org/officeDocument/2006/relationships/slideLayout" Target="../slideLayouts/slideLayout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1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9.png"/><Relationship Id="rId1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1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1.png"/><Relationship Id="rId1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2.png"/><Relationship Id="rId2" Type="http://schemas.openxmlformats.org/officeDocument/2006/relationships/tags" Target="../tags/tag17.xml"/><Relationship Id="rId1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3.png"/><Relationship Id="rId2" Type="http://schemas.openxmlformats.org/officeDocument/2006/relationships/tags" Target="../tags/tag18.xml"/><Relationship Id="rId1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4.png"/><Relationship Id="rId2" Type="http://schemas.openxmlformats.org/officeDocument/2006/relationships/tags" Target="../tags/tag19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5.png"/><Relationship Id="rId2" Type="http://schemas.openxmlformats.org/officeDocument/2006/relationships/tags" Target="../tags/tag20.xml"/><Relationship Id="rId1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6.png"/><Relationship Id="rId2" Type="http://schemas.openxmlformats.org/officeDocument/2006/relationships/tags" Target="../tags/tag21.xml"/><Relationship Id="rId1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7.png"/><Relationship Id="rId2" Type="http://schemas.openxmlformats.org/officeDocument/2006/relationships/tags" Target="../tags/tag22.xml"/><Relationship Id="rId1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8.png"/><Relationship Id="rId2" Type="http://schemas.openxmlformats.org/officeDocument/2006/relationships/tags" Target="../tags/tag23.xml"/><Relationship Id="rId1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9.png"/><Relationship Id="rId2" Type="http://schemas.openxmlformats.org/officeDocument/2006/relationships/tags" Target="../tags/tag24.xml"/><Relationship Id="rId1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2.png"/><Relationship Id="rId2" Type="http://schemas.openxmlformats.org/officeDocument/2006/relationships/tags" Target="../tags/tag25.xml"/><Relationship Id="rId1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0.png"/><Relationship Id="rId2" Type="http://schemas.openxmlformats.org/officeDocument/2006/relationships/tags" Target="../tags/tag26.xml"/><Relationship Id="rId1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0" y="7354355"/>
            <a:ext cx="18279824" cy="7050401"/>
          </a:xfrm>
          <a:custGeom>
            <a:avLst/>
            <a:gdLst/>
            <a:ahLst/>
            <a:cxnLst/>
            <a:rect l="l" t="t" r="r" b="b"/>
            <a:pathLst>
              <a:path w="18279824" h="7050401">
                <a:moveTo>
                  <a:pt x="18279824" y="7050401"/>
                </a:moveTo>
                <a:lnTo>
                  <a:pt x="0" y="7050401"/>
                </a:lnTo>
                <a:lnTo>
                  <a:pt x="0" y="0"/>
                </a:lnTo>
                <a:lnTo>
                  <a:pt x="18279824" y="0"/>
                </a:lnTo>
                <a:lnTo>
                  <a:pt x="18279824" y="7050401"/>
                </a:lnTo>
                <a:close/>
              </a:path>
            </a:pathLst>
          </a:custGeom>
          <a:blipFill>
            <a:blip r:embed="rId1"/>
            <a:stretch>
              <a:fillRect b="-4584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798955" y="5143500"/>
            <a:ext cx="14859000" cy="23260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140"/>
              </a:lnSpc>
            </a:pPr>
            <a:r>
              <a:rPr lang="en-US" altLang="zh-CN" sz="9600" b="1" spc="302">
                <a:solidFill>
                  <a:srgbClr val="1E1E1E"/>
                </a:solidFill>
                <a:latin typeface="仿宋" panose="02010609060101010101" charset="-122"/>
                <a:ea typeface="仿宋" panose="02010609060101010101" charset="-122"/>
                <a:cs typeface="华文行楷" panose="02010800040101010101" charset="-122"/>
                <a:sym typeface="Anantason SemiExpanded Bold"/>
              </a:rPr>
              <a:t>Buffer Pool Manager</a:t>
            </a:r>
            <a:endParaRPr lang="en-US" altLang="zh-CN" sz="9600" b="1" spc="302">
              <a:solidFill>
                <a:srgbClr val="1E1E1E"/>
              </a:solidFill>
              <a:latin typeface="仿宋" panose="02010609060101010101" charset="-122"/>
              <a:ea typeface="仿宋" panose="02010609060101010101" charset="-122"/>
              <a:cs typeface="华文行楷" panose="02010800040101010101" charset="-122"/>
              <a:sym typeface="Anantason SemiExpanded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06725" y="2498529"/>
            <a:ext cx="10271725" cy="2078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210"/>
              </a:lnSpc>
            </a:pPr>
            <a:r>
              <a:rPr lang="zh-CN" altLang="en-US" sz="13510">
                <a:solidFill>
                  <a:srgbClr val="1E1E1E"/>
                </a:solidFill>
                <a:latin typeface="字由点字倔强黑" panose="00020600040101010101" charset="-122"/>
                <a:ea typeface="字由点字倔强黑" panose="00020600040101010101" charset="-122"/>
                <a:cs typeface="字由点字倔强黑" panose="00020600040101010101" charset="-122"/>
                <a:sym typeface="字由点字倔强黑" panose="00020600040101010101" charset="-122"/>
              </a:rPr>
              <a:t>项目</a:t>
            </a:r>
            <a:r>
              <a:rPr lang="en-US" altLang="zh-CN" sz="13510">
                <a:solidFill>
                  <a:srgbClr val="1E1E1E"/>
                </a:solidFill>
                <a:latin typeface="字由点字倔强黑" panose="00020600040101010101" charset="-122"/>
                <a:ea typeface="字由点字倔强黑" panose="00020600040101010101" charset="-122"/>
                <a:cs typeface="字由点字倔强黑" panose="00020600040101010101" charset="-122"/>
                <a:sym typeface="字由点字倔强黑" panose="00020600040101010101" charset="-122"/>
              </a:rPr>
              <a:t>1</a:t>
            </a:r>
            <a:endParaRPr lang="en-US" altLang="zh-CN" sz="13510">
              <a:solidFill>
                <a:srgbClr val="1E1E1E"/>
              </a:solidFill>
              <a:latin typeface="字由点字倔强黑" panose="00020600040101010101" charset="-122"/>
              <a:ea typeface="字由点字倔强黑" panose="00020600040101010101" charset="-122"/>
              <a:cs typeface="字由点字倔强黑" panose="00020600040101010101" charset="-122"/>
              <a:sym typeface="字由点字倔强黑" panose="00020600040101010101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306725" y="723900"/>
            <a:ext cx="3262591" cy="307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00"/>
              </a:lnSpc>
            </a:pPr>
            <a:endParaRPr lang="en-US" sz="2000">
              <a:solidFill>
                <a:srgbClr val="1E1E1E"/>
              </a:solidFill>
              <a:latin typeface="思源黑体 1" panose="020B0500000000000000" charset="-122"/>
              <a:ea typeface="思源黑体 1" panose="020B0500000000000000" charset="-122"/>
              <a:cs typeface="思源黑体 1" panose="020B0500000000000000" charset="-122"/>
              <a:sym typeface="思源黑体 1" panose="020B0500000000000000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06725" y="4651140"/>
            <a:ext cx="6023441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5"/>
              </a:lnSpc>
            </a:pPr>
            <a:endParaRPr lang="en-US" sz="2780">
              <a:solidFill>
                <a:srgbClr val="1E1E1E"/>
              </a:solidFill>
              <a:latin typeface="Anantason SemiExpanded"/>
              <a:ea typeface="Anantason SemiExpanded"/>
              <a:cs typeface="Anantason SemiExpanded"/>
              <a:sym typeface="Anantason SemiExpande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724400" y="7886700"/>
            <a:ext cx="8236585" cy="8921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80"/>
              </a:lnSpc>
            </a:pPr>
            <a:r>
              <a:rPr lang="zh-CN" altLang="en-US" sz="2900" b="1">
                <a:solidFill>
                  <a:srgbClr val="1E1E1E"/>
                </a:solidFill>
                <a:latin typeface="思源黑体 1 Medium" panose="020B0600000000000000" charset="-122"/>
                <a:ea typeface="思源黑体 1 Medium" panose="020B0600000000000000" charset="-122"/>
                <a:cs typeface="思源黑体 1 Medium" panose="020B0600000000000000" charset="-122"/>
                <a:sym typeface="思源黑体 1 Medium" panose="020B0600000000000000" charset="-122"/>
              </a:rPr>
              <a:t>数据库系统</a:t>
            </a:r>
            <a:r>
              <a:rPr lang="zh-CN" altLang="en-US" sz="2900" b="1">
                <a:solidFill>
                  <a:srgbClr val="1E1E1E"/>
                </a:solidFill>
                <a:latin typeface="思源黑体 1 Medium" panose="020B0600000000000000" charset="-122"/>
                <a:ea typeface="思源黑体 1 Medium" panose="020B0600000000000000" charset="-122"/>
                <a:cs typeface="思源黑体 1 Medium" panose="020B0600000000000000" charset="-122"/>
                <a:sym typeface="思源黑体 1 Medium" panose="020B0600000000000000" charset="-122"/>
              </a:rPr>
              <a:t>原理</a:t>
            </a:r>
            <a:endParaRPr lang="zh-CN" altLang="en-US" sz="2900" b="1">
              <a:solidFill>
                <a:srgbClr val="1E1E1E"/>
              </a:solidFill>
              <a:latin typeface="思源黑体 1 Medium" panose="020B0600000000000000" charset="-122"/>
              <a:ea typeface="思源黑体 1 Medium" panose="020B0600000000000000" charset="-122"/>
              <a:cs typeface="思源黑体 1 Medium" panose="020B0600000000000000" charset="-122"/>
              <a:sym typeface="思源黑体 1 Medium" panose="020B0600000000000000" charset="-122"/>
            </a:endParaRPr>
          </a:p>
          <a:p>
            <a:pPr algn="l">
              <a:lnSpc>
                <a:spcPts val="3480"/>
              </a:lnSpc>
            </a:pPr>
            <a:r>
              <a:rPr lang="zh-CN" altLang="en-US" sz="2900" b="1">
                <a:solidFill>
                  <a:srgbClr val="1E1E1E"/>
                </a:solidFill>
                <a:latin typeface="思源黑体 1 Medium" panose="020B0600000000000000" charset="-122"/>
                <a:ea typeface="思源黑体 1 Medium" panose="020B0600000000000000" charset="-122"/>
                <a:cs typeface="思源黑体 1 Medium" panose="020B0600000000000000" charset="-122"/>
                <a:sym typeface="思源黑体 1 Medium" panose="020B0600000000000000" charset="-122"/>
              </a:rPr>
              <a:t>小组成员：董雨菲，王锦曦，王雨轩，</a:t>
            </a:r>
            <a:r>
              <a:rPr lang="zh-CN" altLang="en-US" sz="2900" b="1">
                <a:solidFill>
                  <a:srgbClr val="1E1E1E"/>
                </a:solidFill>
                <a:latin typeface="思源黑体 1 Medium" panose="020B0600000000000000" charset="-122"/>
                <a:ea typeface="思源黑体 1 Medium" panose="020B0600000000000000" charset="-122"/>
                <a:cs typeface="思源黑体 1 Medium" panose="020B0600000000000000" charset="-122"/>
                <a:sym typeface="思源黑体 1 Medium" panose="020B0600000000000000" charset="-122"/>
              </a:rPr>
              <a:t>张晓君</a:t>
            </a:r>
            <a:endParaRPr lang="zh-CN" altLang="en-US" sz="2900" b="1">
              <a:solidFill>
                <a:srgbClr val="1E1E1E"/>
              </a:solidFill>
              <a:latin typeface="思源黑体 1 Medium" panose="020B0600000000000000" charset="-122"/>
              <a:ea typeface="思源黑体 1 Medium" panose="020B0600000000000000" charset="-122"/>
              <a:cs typeface="思源黑体 1 Medium" panose="020B0600000000000000" charset="-122"/>
              <a:sym typeface="思源黑体 1 Medium" panose="020B06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4673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查找算法：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Find(K,V)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作用：判断键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K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是否存在，存在则写出值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V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并返回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true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，否则返回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false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6572250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latch_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）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IndexOf(key)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得目录下标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idx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dir_[idx]-&gt;Find(key,value)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在桶内线性探测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4.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返回桶查找结果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4390" y="4229100"/>
            <a:ext cx="9020175" cy="18669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4673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插入算法：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Insert(K,V)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作用：插入或更新键值对；桶满时自动分裂并可能翻倍目录，保证插入成功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8654415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全局加锁，定位桶下标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桶未满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直接插入或更新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桶已满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判断是否需要目录翻倍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4.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分裂桶：原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KV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重哈希到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zero/one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两个新桶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5.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更新目录指针，递归重试直到插入成功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2400300"/>
            <a:ext cx="7628890" cy="78549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4673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删除算法：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Remove(K)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作用：删除指定键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K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；若键存在则返回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true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，否则返回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false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8654415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IndexOf(key)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定位目录下标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在对应桶内线性查找并删除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4.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返回桶删除结果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桶本身不收缩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0" y="3924300"/>
            <a:ext cx="9262110" cy="21551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6630015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全局深度查询：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GetGlobalDepth()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作用：返回整个哈希表当前全局深度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8654415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直接返回全局深度成员变量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4000500"/>
            <a:ext cx="9791700" cy="2057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59205" y="838835"/>
            <a:ext cx="16946245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局部深度查询：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GetLocalDepth(dir_index)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作用：返回指定目录项所指向桶的局部深度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,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用于判断是否需要目录翻倍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8654415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通过目录下标取得桶指针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返回桶的局部深度值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4000500"/>
            <a:ext cx="10581640" cy="199771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59205" y="838835"/>
            <a:ext cx="16946245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桶计数查询：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GetNumBuckets()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作用：返回哈希表中已分配桶的总数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,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用于观测结构扩展情况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8654415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直接返回桶计数成员变量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bucket_cnt_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7800" y="3695700"/>
            <a:ext cx="8396605" cy="19278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0" y="-3525200"/>
            <a:ext cx="18279824" cy="7050401"/>
          </a:xfrm>
          <a:custGeom>
            <a:avLst/>
            <a:gdLst/>
            <a:ahLst/>
            <a:cxnLst/>
            <a:rect l="l" t="t" r="r" b="b"/>
            <a:pathLst>
              <a:path w="18279824" h="7050401">
                <a:moveTo>
                  <a:pt x="18279824" y="0"/>
                </a:moveTo>
                <a:lnTo>
                  <a:pt x="0" y="0"/>
                </a:lnTo>
                <a:lnTo>
                  <a:pt x="0" y="7050400"/>
                </a:lnTo>
                <a:lnTo>
                  <a:pt x="18279824" y="7050400"/>
                </a:lnTo>
                <a:lnTo>
                  <a:pt x="18279824" y="0"/>
                </a:lnTo>
                <a:close/>
              </a:path>
            </a:pathLst>
          </a:custGeom>
          <a:blipFill>
            <a:blip r:embed="rId1"/>
            <a:stretch>
              <a:fillRect b="-4584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89325" y="3201035"/>
            <a:ext cx="13906500" cy="1753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680"/>
              </a:lnSpc>
            </a:pPr>
            <a:r>
              <a:rPr lang="en-US" altLang="zh-CN" sz="11400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思源黑体 1 Bold" panose="020B0800000000000000" charset="-122"/>
                <a:sym typeface="思源黑体 1 Bold" panose="020B0800000000000000" charset="-122"/>
              </a:rPr>
              <a:t>LRU-K </a:t>
            </a:r>
            <a:r>
              <a:rPr lang="zh-CN" altLang="en-US" sz="11400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思源黑体 1 Bold" panose="020B0800000000000000" charset="-122"/>
                <a:sym typeface="思源黑体 1 Bold" panose="020B0800000000000000" charset="-122"/>
              </a:rPr>
              <a:t>替换器</a:t>
            </a:r>
            <a:endParaRPr lang="en-US" altLang="zh-CN" sz="11400" b="1">
              <a:solidFill>
                <a:srgbClr val="1E1E1E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14400" y="1485900"/>
            <a:ext cx="5132705" cy="3473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085"/>
              </a:lnSpc>
            </a:pPr>
            <a:r>
              <a:rPr lang="en-US" sz="9600" b="1" spc="451">
                <a:solidFill>
                  <a:srgbClr val="1E1E1E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03</a:t>
            </a:r>
            <a:endParaRPr lang="en-US" sz="9600" b="1" spc="451">
              <a:solidFill>
                <a:srgbClr val="1E1E1E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485837" y="7105943"/>
            <a:ext cx="10491959" cy="782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6110"/>
              </a:lnSpc>
              <a:spcBef>
                <a:spcPct val="0"/>
              </a:spcBef>
            </a:pPr>
            <a:endParaRPr lang="en-US" sz="5095" b="1">
              <a:solidFill>
                <a:srgbClr val="1E1E1E"/>
              </a:solidFill>
              <a:latin typeface="Anantason SemiExpanded Medium"/>
              <a:ea typeface="Anantason SemiExpanded Medium"/>
              <a:cs typeface="Anantason SemiExpanded Medium"/>
              <a:sym typeface="Anantason SemiExpanded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4673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淘汰算法：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Evict(frame_id*)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作用：淘汰后退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k-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距离最大的帧；若无可淘汰帧，返回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False</a:t>
            </a:r>
            <a:endParaRPr lang="en-US" altLang="zh-CN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6981190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全局加锁，时间戳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+1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先扫描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hist_map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，选最早时间戳的可淘汰帧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再扫描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last_map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，选最早第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K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次访问的可淘汰帧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4.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删除选中帧的所有记录，写出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frame_id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8365" y="2476500"/>
            <a:ext cx="8966200" cy="783717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645031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访问记录算法：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RecordAccess(frame_id)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作用：记录本次访问时间戳；若帧访问满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K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次，将其从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hist_map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提升到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last_map</a:t>
            </a:r>
            <a:endParaRPr lang="en-US" altLang="zh-CN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6981190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全局加锁，时间戳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+1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已在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last_map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仅更新时间戳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在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hist_map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未满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K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追加时间戳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4.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达到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K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次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移入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last_map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并清除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hist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记录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0" y="3127375"/>
            <a:ext cx="9679305" cy="432689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3848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6450310" cy="2400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历史清除算法：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Remove(frame_id)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作用：立即清除指定帧的所有访问历史及淘汰标志，供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BufferPoolManager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在页删除后调用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4076700"/>
            <a:ext cx="6981190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全局加锁，时间戳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+1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从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hist_map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与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last_map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中同时擦除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清除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evict_flag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记录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200" y="4533900"/>
            <a:ext cx="7467600" cy="29146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480119" y="1586830"/>
            <a:ext cx="9327761" cy="161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95"/>
              </a:lnSpc>
            </a:pPr>
            <a:r>
              <a:rPr lang="en-US" sz="10745" b="1" spc="214">
                <a:solidFill>
                  <a:srgbClr val="1E1E1E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CONTENTS</a:t>
            </a:r>
            <a:endParaRPr lang="en-US" sz="10745" b="1" spc="214">
              <a:solidFill>
                <a:srgbClr val="1E1E1E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4" name="TextBox 4"/>
          <p:cNvSpPr txBox="1"/>
          <p:nvPr>
            <p:custDataLst>
              <p:tags r:id="rId2"/>
            </p:custDataLst>
          </p:nvPr>
        </p:nvSpPr>
        <p:spPr>
          <a:xfrm>
            <a:off x="5668425" y="4686620"/>
            <a:ext cx="4257322" cy="1447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45"/>
              </a:lnSpc>
            </a:pPr>
            <a:r>
              <a:rPr lang="zh-CN" altLang="en-US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项目背景与总体架构</a:t>
            </a:r>
            <a:endParaRPr lang="zh-CN" altLang="en-US" sz="4705">
              <a:solidFill>
                <a:srgbClr val="100F0D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思源黑体 1 Bold" panose="020B0800000000000000" charset="-122"/>
            </a:endParaRPr>
          </a:p>
        </p:txBody>
      </p:sp>
      <p:grpSp>
        <p:nvGrpSpPr>
          <p:cNvPr id="6" name="Group 6"/>
          <p:cNvGrpSpPr/>
          <p:nvPr>
            <p:custDataLst>
              <p:tags r:id="rId3"/>
            </p:custDataLst>
          </p:nvPr>
        </p:nvGrpSpPr>
        <p:grpSpPr>
          <a:xfrm rot="0">
            <a:off x="3965483" y="4624092"/>
            <a:ext cx="1336439" cy="1336439"/>
            <a:chOff x="0" y="0"/>
            <a:chExt cx="812800" cy="812800"/>
          </a:xfrm>
        </p:grpSpPr>
        <p:sp>
          <p:nvSpPr>
            <p:cNvPr id="7" name="Freeform 7"/>
            <p:cNvSpPr/>
            <p:nvPr>
              <p:custDataLst>
                <p:tags r:id="rId4"/>
              </p:custDataLst>
            </p:nvPr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AF8B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44377" tIns="44377" rIns="44377" bIns="44377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9" name="TextBox 9"/>
          <p:cNvSpPr txBox="1"/>
          <p:nvPr>
            <p:custDataLst>
              <p:tags r:id="rId5"/>
            </p:custDataLst>
          </p:nvPr>
        </p:nvSpPr>
        <p:spPr>
          <a:xfrm>
            <a:off x="3975373" y="4864572"/>
            <a:ext cx="1296291" cy="875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0"/>
              </a:lnSpc>
              <a:spcBef>
                <a:spcPct val="0"/>
              </a:spcBef>
            </a:pPr>
            <a:r>
              <a:rPr lang="en-US" sz="5775" b="1" u="none" strike="noStrike" spc="115">
                <a:solidFill>
                  <a:srgbClr val="FFFFFF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01</a:t>
            </a:r>
            <a:endParaRPr lang="en-US" sz="5775" b="1" u="none" strike="noStrike" spc="115">
              <a:solidFill>
                <a:srgbClr val="FFFFFF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10" name="TextBox 10"/>
          <p:cNvSpPr txBox="1"/>
          <p:nvPr>
            <p:custDataLst>
              <p:tags r:id="rId6"/>
            </p:custDataLst>
          </p:nvPr>
        </p:nvSpPr>
        <p:spPr>
          <a:xfrm>
            <a:off x="11921490" y="4686935"/>
            <a:ext cx="6119495" cy="723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645"/>
              </a:lnSpc>
            </a:pPr>
            <a:r>
              <a:rPr lang="zh-CN" altLang="en-US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可扩展哈希表</a:t>
            </a:r>
            <a:endParaRPr lang="zh-CN" altLang="en-US" sz="4705">
              <a:solidFill>
                <a:srgbClr val="100F0D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思源黑体 1 Bold" panose="020B0800000000000000" charset="-122"/>
            </a:endParaRPr>
          </a:p>
        </p:txBody>
      </p:sp>
      <p:grpSp>
        <p:nvGrpSpPr>
          <p:cNvPr id="12" name="Group 12"/>
          <p:cNvGrpSpPr/>
          <p:nvPr>
            <p:custDataLst>
              <p:tags r:id="rId7"/>
            </p:custDataLst>
          </p:nvPr>
        </p:nvGrpSpPr>
        <p:grpSpPr>
          <a:xfrm rot="0">
            <a:off x="10287697" y="4624092"/>
            <a:ext cx="1336439" cy="1336439"/>
            <a:chOff x="0" y="0"/>
            <a:chExt cx="812800" cy="812800"/>
          </a:xfrm>
        </p:grpSpPr>
        <p:sp>
          <p:nvSpPr>
            <p:cNvPr id="13" name="Freeform 13"/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4B4BD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44377" tIns="44377" rIns="44377" bIns="44377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15" name="TextBox 15"/>
          <p:cNvSpPr txBox="1"/>
          <p:nvPr>
            <p:custDataLst>
              <p:tags r:id="rId9"/>
            </p:custDataLst>
          </p:nvPr>
        </p:nvSpPr>
        <p:spPr>
          <a:xfrm>
            <a:off x="10297587" y="4864572"/>
            <a:ext cx="1296291" cy="875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0"/>
              </a:lnSpc>
              <a:spcBef>
                <a:spcPct val="0"/>
              </a:spcBef>
            </a:pPr>
            <a:r>
              <a:rPr lang="en-US" sz="5775" b="1" spc="115">
                <a:solidFill>
                  <a:srgbClr val="FFFFFF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02</a:t>
            </a:r>
            <a:endParaRPr lang="en-US" sz="5775" b="1" spc="115">
              <a:solidFill>
                <a:srgbClr val="FFFFFF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16" name="TextBox 16"/>
          <p:cNvSpPr txBox="1"/>
          <p:nvPr>
            <p:custDataLst>
              <p:tags r:id="rId10"/>
            </p:custDataLst>
          </p:nvPr>
        </p:nvSpPr>
        <p:spPr>
          <a:xfrm>
            <a:off x="5668425" y="7105671"/>
            <a:ext cx="4257322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45"/>
              </a:lnSpc>
            </a:pPr>
            <a:r>
              <a:rPr lang="en-US" altLang="zh-CN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思源黑体 1 Bold" panose="020B0800000000000000" charset="-122"/>
                <a:sym typeface="思源黑体 1 Bold" panose="020B0800000000000000" charset="-122"/>
              </a:rPr>
              <a:t>LRU-K </a:t>
            </a:r>
            <a:r>
              <a:rPr lang="zh-CN" altLang="en-US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思源黑体 1 Bold" panose="020B0800000000000000" charset="-122"/>
                <a:sym typeface="思源黑体 1 Bold" panose="020B0800000000000000" charset="-122"/>
              </a:rPr>
              <a:t>替换器</a:t>
            </a:r>
            <a:endParaRPr lang="zh-CN" altLang="en-US" sz="4705">
              <a:solidFill>
                <a:srgbClr val="100F0D"/>
              </a:solidFill>
              <a:latin typeface="华文行楷" panose="02010800040101010101" charset="-122"/>
              <a:ea typeface="华文行楷" panose="02010800040101010101" charset="-122"/>
              <a:cs typeface="思源黑体 1 Bold" panose="020B0800000000000000" charset="-122"/>
              <a:sym typeface="思源黑体 1 Bold" panose="020B0800000000000000" charset="-122"/>
            </a:endParaRPr>
          </a:p>
        </p:txBody>
      </p:sp>
      <p:grpSp>
        <p:nvGrpSpPr>
          <p:cNvPr id="18" name="Group 18"/>
          <p:cNvGrpSpPr/>
          <p:nvPr>
            <p:custDataLst>
              <p:tags r:id="rId11"/>
            </p:custDataLst>
          </p:nvPr>
        </p:nvGrpSpPr>
        <p:grpSpPr>
          <a:xfrm rot="0">
            <a:off x="3965483" y="7043143"/>
            <a:ext cx="1336439" cy="1336439"/>
            <a:chOff x="0" y="0"/>
            <a:chExt cx="812800" cy="812800"/>
          </a:xfrm>
        </p:grpSpPr>
        <p:sp>
          <p:nvSpPr>
            <p:cNvPr id="19" name="Freeform 19"/>
            <p:cNvSpPr/>
            <p:nvPr>
              <p:custDataLst>
                <p:tags r:id="rId12"/>
              </p:custDataLst>
            </p:nvPr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4B4BD"/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44377" tIns="44377" rIns="44377" bIns="44377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21" name="TextBox 21"/>
          <p:cNvSpPr txBox="1"/>
          <p:nvPr>
            <p:custDataLst>
              <p:tags r:id="rId13"/>
            </p:custDataLst>
          </p:nvPr>
        </p:nvSpPr>
        <p:spPr>
          <a:xfrm>
            <a:off x="3975373" y="7283623"/>
            <a:ext cx="1296291" cy="875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0"/>
              </a:lnSpc>
              <a:spcBef>
                <a:spcPct val="0"/>
              </a:spcBef>
            </a:pPr>
            <a:r>
              <a:rPr lang="en-US" sz="5775" b="1" spc="115">
                <a:solidFill>
                  <a:srgbClr val="FFFFFF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03</a:t>
            </a:r>
            <a:endParaRPr lang="en-US" sz="5775" b="1" spc="115">
              <a:solidFill>
                <a:srgbClr val="FFFFFF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22" name="TextBox 22"/>
          <p:cNvSpPr txBox="1"/>
          <p:nvPr>
            <p:custDataLst>
              <p:tags r:id="rId14"/>
            </p:custDataLst>
          </p:nvPr>
        </p:nvSpPr>
        <p:spPr>
          <a:xfrm>
            <a:off x="11921177" y="7105671"/>
            <a:ext cx="4257322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45"/>
              </a:lnSpc>
            </a:pPr>
            <a:r>
              <a:rPr lang="zh-CN" altLang="en-US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缓冲池管理器</a:t>
            </a:r>
            <a:endParaRPr lang="zh-CN" altLang="en-US" sz="4705">
              <a:solidFill>
                <a:srgbClr val="100F0D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思源黑体 1 Bold" panose="020B0800000000000000" charset="-122"/>
            </a:endParaRPr>
          </a:p>
        </p:txBody>
      </p:sp>
      <p:grpSp>
        <p:nvGrpSpPr>
          <p:cNvPr id="24" name="Group 24"/>
          <p:cNvGrpSpPr/>
          <p:nvPr>
            <p:custDataLst>
              <p:tags r:id="rId15"/>
            </p:custDataLst>
          </p:nvPr>
        </p:nvGrpSpPr>
        <p:grpSpPr>
          <a:xfrm rot="0">
            <a:off x="10287697" y="7043143"/>
            <a:ext cx="1336439" cy="1336439"/>
            <a:chOff x="0" y="0"/>
            <a:chExt cx="812800" cy="812800"/>
          </a:xfrm>
        </p:grpSpPr>
        <p:sp>
          <p:nvSpPr>
            <p:cNvPr id="25" name="Freeform 25"/>
            <p:cNvSpPr/>
            <p:nvPr>
              <p:custDataLst>
                <p:tags r:id="rId16"/>
              </p:custDataLst>
            </p:nvPr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AF8B"/>
            </a:solidFill>
            <a:ln cap="sq">
              <a:noFill/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44377" tIns="44377" rIns="44377" bIns="44377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27" name="TextBox 27"/>
          <p:cNvSpPr txBox="1"/>
          <p:nvPr>
            <p:custDataLst>
              <p:tags r:id="rId17"/>
            </p:custDataLst>
          </p:nvPr>
        </p:nvSpPr>
        <p:spPr>
          <a:xfrm>
            <a:off x="10297587" y="7283623"/>
            <a:ext cx="1296291" cy="875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0"/>
              </a:lnSpc>
              <a:spcBef>
                <a:spcPct val="0"/>
              </a:spcBef>
            </a:pPr>
            <a:r>
              <a:rPr lang="en-US" sz="5775" b="1" spc="115">
                <a:solidFill>
                  <a:srgbClr val="FFFFFF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04</a:t>
            </a:r>
            <a:endParaRPr lang="en-US" sz="5775" b="1" spc="115">
              <a:solidFill>
                <a:srgbClr val="FFFFFF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645031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淘汰标志算法：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SetEvictable(frame_id, set_evictable)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作用：设置或清除帧的可淘汰标志，并同步维护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evict_flag_.size()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1278235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全局加锁，时间戳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+1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若从未访问过且要求设为可淘汰，直接忽略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根据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bool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值插入或擦除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evict_flag_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5829300"/>
            <a:ext cx="17425035" cy="276542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645031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大小查询算法：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Size()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作用：返回当前可被淘汰的帧总数，即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evict_flag_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中的元素个数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1278235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直接返回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evict_flag_.size()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/>
          <p:nvPr/>
        </p:nvPicPr>
        <p:blipFill>
          <a:blip r:embed="rId2"/>
          <a:stretch>
            <a:fillRect/>
          </a:stretch>
        </p:blipFill>
        <p:spPr>
          <a:xfrm>
            <a:off x="7391400" y="2857500"/>
            <a:ext cx="10045700" cy="245173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0" y="-3525200"/>
            <a:ext cx="18279824" cy="7050401"/>
          </a:xfrm>
          <a:custGeom>
            <a:avLst/>
            <a:gdLst/>
            <a:ahLst/>
            <a:cxnLst/>
            <a:rect l="l" t="t" r="r" b="b"/>
            <a:pathLst>
              <a:path w="18279824" h="7050401">
                <a:moveTo>
                  <a:pt x="18279824" y="0"/>
                </a:moveTo>
                <a:lnTo>
                  <a:pt x="0" y="0"/>
                </a:lnTo>
                <a:lnTo>
                  <a:pt x="0" y="7050400"/>
                </a:lnTo>
                <a:lnTo>
                  <a:pt x="18279824" y="7050400"/>
                </a:lnTo>
                <a:lnTo>
                  <a:pt x="18279824" y="0"/>
                </a:lnTo>
                <a:close/>
              </a:path>
            </a:pathLst>
          </a:custGeom>
          <a:blipFill>
            <a:blip r:embed="rId1"/>
            <a:stretch>
              <a:fillRect b="-4584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89325" y="3201035"/>
            <a:ext cx="13906500" cy="1753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680"/>
              </a:lnSpc>
            </a:pPr>
            <a:r>
              <a:rPr lang="zh-CN" altLang="en-US" sz="11400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缓冲池管理器</a:t>
            </a:r>
            <a:endParaRPr lang="en-US" altLang="zh-CN" sz="11400" b="1">
              <a:solidFill>
                <a:srgbClr val="1E1E1E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14400" y="1485900"/>
            <a:ext cx="5132705" cy="3473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085"/>
              </a:lnSpc>
            </a:pPr>
            <a:r>
              <a:rPr lang="en-US" sz="9600" b="1" spc="451">
                <a:solidFill>
                  <a:srgbClr val="1E1E1E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04</a:t>
            </a:r>
            <a:endParaRPr lang="en-US" sz="9600" b="1" spc="451">
              <a:solidFill>
                <a:srgbClr val="1E1E1E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485837" y="7105943"/>
            <a:ext cx="10491959" cy="782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6110"/>
              </a:lnSpc>
              <a:spcBef>
                <a:spcPct val="0"/>
              </a:spcBef>
            </a:pPr>
            <a:endParaRPr lang="en-US" sz="5095" b="1">
              <a:solidFill>
                <a:srgbClr val="1E1E1E"/>
              </a:solidFill>
              <a:latin typeface="Anantason SemiExpanded Medium"/>
              <a:ea typeface="Anantason SemiExpanded Medium"/>
              <a:cs typeface="Anantason SemiExpanded Medium"/>
              <a:sym typeface="Anantason SemiExpanded Medium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4673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取页算法：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FetchPageImpl(page_id)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作用：返回指定页；缓冲池命中则直接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pin++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，未命中则选帧读盘并登记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9835515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命中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pin++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、置非淘汰、更新访问记录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未命中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优先用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free_list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，否则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Evict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淘汰；若无可淘汰帧返回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nullptr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4.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写回脏页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清元数据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读盘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初始化新页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插入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page_table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置非淘汰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2245" y="2465070"/>
            <a:ext cx="5452745" cy="549783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2245" y="7962900"/>
            <a:ext cx="5453380" cy="215392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661160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新建页算法：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NewPageImpl(page_id)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作用：分配全新页面并返回其指针；无可用帧时先尝试淘汰，若仍失败返回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nullptr</a:t>
            </a:r>
            <a:endParaRPr lang="en-US" altLang="zh-CN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6981190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优先用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free_list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取帧；否则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Evict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淘汰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若淘汰成功且帧脏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写盘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清元数据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4. AllocatePage()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得新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pid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初始化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frame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插表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置非淘汰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0" y="2400300"/>
            <a:ext cx="6914515" cy="788352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4673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卸载页算法：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UnpinPageImpl(page_id, is_dirty)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作用：减少页引用计数；若归零则标记为可淘汰，并更新脏页标志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6981190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页不在表或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pin_count≤0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false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pin--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；若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is_dirty=true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置脏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4. pin==0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时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SetEvictable(true)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0" y="2705100"/>
            <a:ext cx="9359900" cy="537591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4673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刷页算法：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FlushPageImpl(page_id)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作用：把指定页强制写回磁盘，并清零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dirty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标志；页不在池则返回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false</a:t>
            </a:r>
            <a:endParaRPr lang="en-US" altLang="zh-CN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6981190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页表查找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不存在直接返回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false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调用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DiskManager::WritePage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写盘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4.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清零页内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is_dirty_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标志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5.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true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表示刷盘成功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0" y="3314700"/>
            <a:ext cx="9225280" cy="387794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89724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651508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删页算法：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DeletePageImpl(page_id)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作用：从缓冲池与磁盘中彻底移除指定页；若页被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pinned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则拒绝删除并返回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false</a:t>
            </a:r>
            <a:endParaRPr lang="en-US" altLang="zh-CN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66165" y="3009900"/>
            <a:ext cx="8091805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页不在池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直接返回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true,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视为已删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pin_count &gt; 0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false,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保护被引用页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4.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若页脏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Flush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写盘，保证数据持久化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5.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从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page_table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与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replacer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中移除该页记录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6.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重置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page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元数据并归还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free_list 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7.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true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表示删除成功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0200" y="2439035"/>
            <a:ext cx="8782050" cy="760222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4673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全刷算法：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FlushAllPagesImpl()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作用：无条件把缓冲池内所有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resident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页写回磁盘，并统一清零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dirty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标志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6981190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实现逻辑：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1.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全局加锁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2.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顺序扫描整个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pages[]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数组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3.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只处理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page_id != INVALID_PAGE_ID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的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resident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页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4.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逐页调用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DiskManager::WritePage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写盘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5.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写完后立即置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is_dirty_ = false  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6.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函数无返回值，调用即全量刷盘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0" y="3390900"/>
            <a:ext cx="8282940" cy="349504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0" y="7354355"/>
            <a:ext cx="18279824" cy="7050401"/>
          </a:xfrm>
          <a:custGeom>
            <a:avLst/>
            <a:gdLst/>
            <a:ahLst/>
            <a:cxnLst/>
            <a:rect l="l" t="t" r="r" b="b"/>
            <a:pathLst>
              <a:path w="18279824" h="7050401">
                <a:moveTo>
                  <a:pt x="18279824" y="7050401"/>
                </a:moveTo>
                <a:lnTo>
                  <a:pt x="0" y="7050401"/>
                </a:lnTo>
                <a:lnTo>
                  <a:pt x="0" y="0"/>
                </a:lnTo>
                <a:lnTo>
                  <a:pt x="18279824" y="0"/>
                </a:lnTo>
                <a:lnTo>
                  <a:pt x="18279824" y="7050401"/>
                </a:lnTo>
                <a:close/>
              </a:path>
            </a:pathLst>
          </a:custGeom>
          <a:blipFill>
            <a:blip r:embed="rId1"/>
            <a:stretch>
              <a:fillRect b="-4584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971546" y="5143500"/>
            <a:ext cx="13685879" cy="2326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140"/>
              </a:lnSpc>
            </a:pPr>
            <a:r>
              <a:rPr lang="en-US" sz="15115" b="1" spc="302">
                <a:solidFill>
                  <a:srgbClr val="1E1E1E"/>
                </a:solidFill>
                <a:latin typeface="华文新魏" panose="02010800040101010101" charset="-122"/>
                <a:ea typeface="华文新魏" panose="02010800040101010101" charset="-122"/>
                <a:cs typeface="华文行楷" panose="02010800040101010101" charset="-122"/>
                <a:sym typeface="Anantason SemiExpanded Bold"/>
              </a:rPr>
              <a:t>B</a:t>
            </a:r>
            <a:r>
              <a:rPr lang="en-US" sz="15115" b="1" spc="302">
                <a:solidFill>
                  <a:srgbClr val="1E1E1E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Anantason SemiExpanded Bold"/>
              </a:rPr>
              <a:t>+</a:t>
            </a:r>
            <a:r>
              <a:rPr lang="zh-CN" altLang="en-US" sz="15115" b="1" spc="302">
                <a:solidFill>
                  <a:srgbClr val="1E1E1E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Anantason SemiExpanded Bold"/>
              </a:rPr>
              <a:t>树</a:t>
            </a:r>
            <a:endParaRPr lang="zh-CN" altLang="en-US" sz="15115" b="1" spc="302">
              <a:solidFill>
                <a:srgbClr val="1E1E1E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Anantason SemiExpanded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06725" y="2498529"/>
            <a:ext cx="10271725" cy="2078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210"/>
              </a:lnSpc>
            </a:pPr>
            <a:r>
              <a:rPr lang="zh-CN" altLang="en-US" sz="13510">
                <a:solidFill>
                  <a:srgbClr val="1E1E1E"/>
                </a:solidFill>
                <a:latin typeface="字由点字倔强黑" panose="00020600040101010101" charset="-122"/>
                <a:ea typeface="字由点字倔强黑" panose="00020600040101010101" charset="-122"/>
                <a:cs typeface="字由点字倔强黑" panose="00020600040101010101" charset="-122"/>
                <a:sym typeface="字由点字倔强黑" panose="00020600040101010101" charset="-122"/>
              </a:rPr>
              <a:t>项目</a:t>
            </a:r>
            <a:r>
              <a:rPr lang="en-US" altLang="zh-CN" sz="13510">
                <a:solidFill>
                  <a:srgbClr val="1E1E1E"/>
                </a:solidFill>
                <a:latin typeface="字由点字倔强黑" panose="00020600040101010101" charset="-122"/>
                <a:ea typeface="字由点字倔强黑" panose="00020600040101010101" charset="-122"/>
                <a:cs typeface="字由点字倔强黑" panose="00020600040101010101" charset="-122"/>
                <a:sym typeface="字由点字倔强黑" panose="00020600040101010101" charset="-122"/>
              </a:rPr>
              <a:t>2</a:t>
            </a:r>
            <a:endParaRPr lang="en-US" altLang="zh-CN" sz="13510">
              <a:solidFill>
                <a:srgbClr val="1E1E1E"/>
              </a:solidFill>
              <a:latin typeface="字由点字倔强黑" panose="00020600040101010101" charset="-122"/>
              <a:ea typeface="字由点字倔强黑" panose="00020600040101010101" charset="-122"/>
              <a:cs typeface="字由点字倔强黑" panose="00020600040101010101" charset="-122"/>
              <a:sym typeface="字由点字倔强黑" panose="00020600040101010101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306725" y="723900"/>
            <a:ext cx="3262591" cy="307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00"/>
              </a:lnSpc>
            </a:pPr>
            <a:endParaRPr lang="en-US" sz="2000">
              <a:solidFill>
                <a:srgbClr val="1E1E1E"/>
              </a:solidFill>
              <a:latin typeface="思源黑体 1" panose="020B0500000000000000" charset="-122"/>
              <a:ea typeface="思源黑体 1" panose="020B0500000000000000" charset="-122"/>
              <a:cs typeface="思源黑体 1" panose="020B0500000000000000" charset="-122"/>
              <a:sym typeface="思源黑体 1" panose="020B0500000000000000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06725" y="4651140"/>
            <a:ext cx="6023441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5"/>
              </a:lnSpc>
            </a:pPr>
            <a:endParaRPr lang="en-US" sz="2780">
              <a:solidFill>
                <a:srgbClr val="1E1E1E"/>
              </a:solidFill>
              <a:latin typeface="Anantason SemiExpanded"/>
              <a:ea typeface="Anantason SemiExpanded"/>
              <a:cs typeface="Anantason SemiExpanded"/>
              <a:sym typeface="Anantason SemiExpande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724400" y="7886700"/>
            <a:ext cx="8236585" cy="4457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80"/>
              </a:lnSpc>
            </a:pPr>
            <a:endParaRPr lang="zh-CN" altLang="en-US" sz="2900" b="1">
              <a:solidFill>
                <a:srgbClr val="1E1E1E"/>
              </a:solidFill>
              <a:latin typeface="思源黑体 1 Medium" panose="020B0600000000000000" charset="-122"/>
              <a:ea typeface="思源黑体 1 Medium" panose="020B0600000000000000" charset="-122"/>
              <a:cs typeface="思源黑体 1 Medium" panose="020B0600000000000000" charset="-122"/>
              <a:sym typeface="思源黑体 1 Medium" panose="020B06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0" y="-3525200"/>
            <a:ext cx="18279824" cy="7050401"/>
          </a:xfrm>
          <a:custGeom>
            <a:avLst/>
            <a:gdLst/>
            <a:ahLst/>
            <a:cxnLst/>
            <a:rect l="l" t="t" r="r" b="b"/>
            <a:pathLst>
              <a:path w="18279824" h="7050401">
                <a:moveTo>
                  <a:pt x="18279824" y="0"/>
                </a:moveTo>
                <a:lnTo>
                  <a:pt x="0" y="0"/>
                </a:lnTo>
                <a:lnTo>
                  <a:pt x="0" y="7050400"/>
                </a:lnTo>
                <a:lnTo>
                  <a:pt x="18279824" y="7050400"/>
                </a:lnTo>
                <a:lnTo>
                  <a:pt x="18279824" y="0"/>
                </a:lnTo>
                <a:close/>
              </a:path>
            </a:pathLst>
          </a:custGeom>
          <a:blipFill>
            <a:blip r:embed="rId1"/>
            <a:stretch>
              <a:fillRect b="-4584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343400" y="3238500"/>
            <a:ext cx="13039725" cy="1753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680"/>
              </a:lnSpc>
            </a:pPr>
            <a:r>
              <a:rPr lang="zh-CN" altLang="en-US" sz="11400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项目背景与总体架构</a:t>
            </a:r>
            <a:endParaRPr lang="zh-CN" altLang="en-US" sz="11400">
              <a:solidFill>
                <a:srgbClr val="1E1E1E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421765" y="1714500"/>
            <a:ext cx="5064125" cy="203771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27085"/>
              </a:lnSpc>
            </a:pPr>
            <a:r>
              <a:rPr lang="en-US" sz="9600" b="1" spc="451">
                <a:solidFill>
                  <a:srgbClr val="1E1E1E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01</a:t>
            </a:r>
            <a:endParaRPr lang="en-US" sz="9600" b="1" spc="451">
              <a:solidFill>
                <a:srgbClr val="1E1E1E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485837" y="7105943"/>
            <a:ext cx="10491959" cy="782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6110"/>
              </a:lnSpc>
              <a:spcBef>
                <a:spcPct val="0"/>
              </a:spcBef>
            </a:pPr>
            <a:endParaRPr lang="en-US" sz="5095" b="1">
              <a:solidFill>
                <a:srgbClr val="1E1E1E"/>
              </a:solidFill>
              <a:latin typeface="Anantason SemiExpanded Medium"/>
              <a:ea typeface="Anantason SemiExpanded Medium"/>
              <a:cs typeface="Anantason SemiExpanded Medium"/>
              <a:sym typeface="Anantason SemiExpanded Medium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480119" y="1586830"/>
            <a:ext cx="9327761" cy="161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95"/>
              </a:lnSpc>
            </a:pPr>
            <a:r>
              <a:rPr lang="en-US" sz="10745" b="1" spc="214">
                <a:solidFill>
                  <a:srgbClr val="1E1E1E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CONTENTS</a:t>
            </a:r>
            <a:endParaRPr lang="en-US" sz="10745" b="1" spc="214">
              <a:solidFill>
                <a:srgbClr val="1E1E1E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668425" y="4686620"/>
            <a:ext cx="4257322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45"/>
              </a:lnSpc>
            </a:pPr>
            <a:r>
              <a:rPr lang="en-US" sz="4705">
                <a:solidFill>
                  <a:srgbClr val="100F0D"/>
                </a:solidFill>
                <a:latin typeface="+mj-ea"/>
                <a:ea typeface="+mj-ea"/>
                <a:cs typeface="华文行楷" panose="02010800040101010101" charset="-122"/>
                <a:sym typeface="思源黑体 1 Bold" panose="020B0800000000000000" charset="-122"/>
              </a:rPr>
              <a:t>B</a:t>
            </a:r>
            <a:r>
              <a:rPr lang="en-US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+</a:t>
            </a:r>
            <a:r>
              <a:rPr lang="zh-CN" altLang="en-US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树页面</a:t>
            </a:r>
            <a:endParaRPr lang="zh-CN" altLang="en-US" sz="4705">
              <a:solidFill>
                <a:srgbClr val="100F0D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思源黑体 1 Bold" panose="020B0800000000000000" charset="-122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3965483" y="4624092"/>
            <a:ext cx="1336439" cy="133643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AF8B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44377" tIns="44377" rIns="44377" bIns="44377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975373" y="4864572"/>
            <a:ext cx="1296291" cy="875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0"/>
              </a:lnSpc>
              <a:spcBef>
                <a:spcPct val="0"/>
              </a:spcBef>
            </a:pPr>
            <a:r>
              <a:rPr lang="en-US" sz="5775" b="1" u="none" strike="noStrike" spc="115">
                <a:solidFill>
                  <a:srgbClr val="FFFFFF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01</a:t>
            </a:r>
            <a:endParaRPr lang="en-US" sz="5775" b="1" u="none" strike="noStrike" spc="115">
              <a:solidFill>
                <a:srgbClr val="FFFFFF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921490" y="4686935"/>
            <a:ext cx="6119495" cy="14478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645"/>
              </a:lnSpc>
            </a:pPr>
            <a:r>
              <a:rPr lang="en-US" sz="4705">
                <a:solidFill>
                  <a:srgbClr val="100F0D"/>
                </a:solidFill>
                <a:latin typeface="+mn-ea"/>
                <a:cs typeface="华文行楷" panose="02010800040101010101" charset="-122"/>
                <a:sym typeface="思源黑体 1 Bold" panose="020B0800000000000000" charset="-122"/>
              </a:rPr>
              <a:t>B</a:t>
            </a:r>
            <a:r>
              <a:rPr lang="en-US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+</a:t>
            </a:r>
            <a:r>
              <a:rPr lang="zh-CN" altLang="en-US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树的插入，删除，点搜索</a:t>
            </a:r>
            <a:endParaRPr lang="zh-CN" altLang="en-US" sz="4705">
              <a:solidFill>
                <a:srgbClr val="100F0D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思源黑体 1 Bold" panose="020B0800000000000000" charset="-122"/>
            </a:endParaRPr>
          </a:p>
        </p:txBody>
      </p:sp>
      <p:grpSp>
        <p:nvGrpSpPr>
          <p:cNvPr id="12" name="Group 12"/>
          <p:cNvGrpSpPr/>
          <p:nvPr/>
        </p:nvGrpSpPr>
        <p:grpSpPr>
          <a:xfrm rot="0">
            <a:off x="10287697" y="4624092"/>
            <a:ext cx="1336439" cy="1336439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4B4BD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44377" tIns="44377" rIns="44377" bIns="44377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97587" y="4864572"/>
            <a:ext cx="1296291" cy="875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0"/>
              </a:lnSpc>
              <a:spcBef>
                <a:spcPct val="0"/>
              </a:spcBef>
            </a:pPr>
            <a:r>
              <a:rPr lang="en-US" sz="5775" b="1" spc="115">
                <a:solidFill>
                  <a:srgbClr val="FFFFFF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02</a:t>
            </a:r>
            <a:endParaRPr lang="en-US" sz="5775" b="1" spc="115">
              <a:solidFill>
                <a:srgbClr val="FFFFFF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5668425" y="7105671"/>
            <a:ext cx="4257322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45"/>
              </a:lnSpc>
            </a:pPr>
            <a:r>
              <a:rPr lang="zh-CN" altLang="en-US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思源黑体 1 Bold" panose="020B0800000000000000" charset="-122"/>
                <a:sym typeface="思源黑体 1 Bold" panose="020B0800000000000000" charset="-122"/>
              </a:rPr>
              <a:t>索引迭代器</a:t>
            </a:r>
            <a:endParaRPr lang="zh-CN" altLang="en-US" sz="4705">
              <a:solidFill>
                <a:srgbClr val="100F0D"/>
              </a:solidFill>
              <a:latin typeface="华文行楷" panose="02010800040101010101" charset="-122"/>
              <a:ea typeface="华文行楷" panose="02010800040101010101" charset="-122"/>
              <a:cs typeface="思源黑体 1 Bold" panose="020B0800000000000000" charset="-122"/>
              <a:sym typeface="思源黑体 1 Bold" panose="020B0800000000000000" charset="-122"/>
            </a:endParaRPr>
          </a:p>
        </p:txBody>
      </p:sp>
      <p:grpSp>
        <p:nvGrpSpPr>
          <p:cNvPr id="18" name="Group 18"/>
          <p:cNvGrpSpPr/>
          <p:nvPr/>
        </p:nvGrpSpPr>
        <p:grpSpPr>
          <a:xfrm rot="0">
            <a:off x="3965483" y="7043143"/>
            <a:ext cx="1336439" cy="1336439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4B4BD"/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44377" tIns="44377" rIns="44377" bIns="44377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3975373" y="7283623"/>
            <a:ext cx="1296291" cy="875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0"/>
              </a:lnSpc>
              <a:spcBef>
                <a:spcPct val="0"/>
              </a:spcBef>
            </a:pPr>
            <a:r>
              <a:rPr lang="en-US" sz="5775" b="1" spc="115">
                <a:solidFill>
                  <a:srgbClr val="FFFFFF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03</a:t>
            </a:r>
            <a:endParaRPr lang="en-US" sz="5775" b="1" spc="115">
              <a:solidFill>
                <a:srgbClr val="FFFFFF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1921177" y="7105671"/>
            <a:ext cx="4257322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45"/>
              </a:lnSpc>
            </a:pPr>
            <a:r>
              <a:rPr lang="en-US" sz="4705">
                <a:solidFill>
                  <a:srgbClr val="100F0D"/>
                </a:solidFill>
                <a:latin typeface="+mn-ea"/>
                <a:cs typeface="华文行楷" panose="02010800040101010101" charset="-122"/>
                <a:sym typeface="思源黑体 1 Bold" panose="020B0800000000000000" charset="-122"/>
              </a:rPr>
              <a:t>B</a:t>
            </a:r>
            <a:r>
              <a:rPr lang="en-US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+</a:t>
            </a:r>
            <a:r>
              <a:rPr lang="zh-CN" altLang="en-US" sz="4705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树并发</a:t>
            </a:r>
            <a:endParaRPr lang="zh-CN" altLang="en-US" sz="4705">
              <a:solidFill>
                <a:srgbClr val="100F0D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思源黑体 1 Bold" panose="020B0800000000000000" charset="-122"/>
            </a:endParaRPr>
          </a:p>
        </p:txBody>
      </p:sp>
      <p:grpSp>
        <p:nvGrpSpPr>
          <p:cNvPr id="24" name="Group 24"/>
          <p:cNvGrpSpPr/>
          <p:nvPr/>
        </p:nvGrpSpPr>
        <p:grpSpPr>
          <a:xfrm rot="0">
            <a:off x="10287697" y="7043143"/>
            <a:ext cx="1336439" cy="1336439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AF8B"/>
            </a:solidFill>
            <a:ln cap="sq">
              <a:noFill/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44377" tIns="44377" rIns="44377" bIns="44377" rtlCol="0" anchor="ctr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0297587" y="7283623"/>
            <a:ext cx="1296291" cy="875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0"/>
              </a:lnSpc>
              <a:spcBef>
                <a:spcPct val="0"/>
              </a:spcBef>
            </a:pPr>
            <a:r>
              <a:rPr lang="en-US" sz="5775" b="1" spc="115">
                <a:solidFill>
                  <a:srgbClr val="FFFFFF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04</a:t>
            </a:r>
            <a:endParaRPr lang="en-US" sz="5775" b="1" spc="115">
              <a:solidFill>
                <a:srgbClr val="FFFFFF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0" y="-3525200"/>
            <a:ext cx="18279824" cy="7050401"/>
          </a:xfrm>
          <a:custGeom>
            <a:avLst/>
            <a:gdLst/>
            <a:ahLst/>
            <a:cxnLst/>
            <a:rect l="l" t="t" r="r" b="b"/>
            <a:pathLst>
              <a:path w="18279824" h="7050401">
                <a:moveTo>
                  <a:pt x="18279824" y="0"/>
                </a:moveTo>
                <a:lnTo>
                  <a:pt x="0" y="0"/>
                </a:lnTo>
                <a:lnTo>
                  <a:pt x="0" y="7050400"/>
                </a:lnTo>
                <a:lnTo>
                  <a:pt x="18279824" y="7050400"/>
                </a:lnTo>
                <a:lnTo>
                  <a:pt x="18279824" y="0"/>
                </a:lnTo>
                <a:close/>
              </a:path>
            </a:pathLst>
          </a:custGeom>
          <a:blipFill>
            <a:blip r:embed="rId1"/>
            <a:stretch>
              <a:fillRect b="-4584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39480" y="3200961"/>
            <a:ext cx="7370167" cy="1753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680"/>
              </a:lnSpc>
            </a:pPr>
            <a:r>
              <a:rPr lang="en-US" sz="11400">
                <a:solidFill>
                  <a:srgbClr val="1E1E1E"/>
                </a:solidFill>
                <a:latin typeface="+mj-ea"/>
                <a:ea typeface="+mj-ea"/>
                <a:cs typeface="华文行楷" panose="02010800040101010101" charset="-122"/>
                <a:sym typeface="字由点字倔强黑" panose="00020600040101010101" charset="-122"/>
              </a:rPr>
              <a:t>B</a:t>
            </a:r>
            <a:r>
              <a:rPr lang="en-US" sz="11400">
                <a:solidFill>
                  <a:srgbClr val="1E1E1E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字由点字倔强黑" panose="00020600040101010101" charset="-122"/>
              </a:rPr>
              <a:t>+</a:t>
            </a:r>
            <a:r>
              <a:rPr lang="zh-CN" altLang="en-US" sz="11400">
                <a:solidFill>
                  <a:srgbClr val="1E1E1E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字由点字倔强黑" panose="00020600040101010101" charset="-122"/>
              </a:rPr>
              <a:t>树</a:t>
            </a:r>
            <a:r>
              <a:rPr lang="zh-CN" altLang="en-US" sz="11400">
                <a:solidFill>
                  <a:srgbClr val="1E1E1E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字由点字倔强黑" panose="00020600040101010101" charset="-122"/>
              </a:rPr>
              <a:t>界面</a:t>
            </a:r>
            <a:endParaRPr lang="zh-CN" altLang="en-US" sz="11400">
              <a:solidFill>
                <a:srgbClr val="1E1E1E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421765" y="1714500"/>
            <a:ext cx="5064125" cy="203771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27085"/>
              </a:lnSpc>
            </a:pPr>
            <a:r>
              <a:rPr lang="en-US" sz="9600" b="1" spc="451">
                <a:solidFill>
                  <a:srgbClr val="1E1E1E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01</a:t>
            </a:r>
            <a:endParaRPr lang="en-US" sz="9600" b="1" spc="451">
              <a:solidFill>
                <a:srgbClr val="1E1E1E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4122400" cy="5896610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95" y="838828"/>
            <a:ext cx="6335158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字由点字倔强黑" panose="00020600040101010101" charset="-122"/>
              </a:rPr>
              <a:t>B+</a:t>
            </a:r>
            <a:r>
              <a:rPr lang="zh-CN" altLang="en-US" sz="5200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字由点字倔强黑" panose="00020600040101010101" charset="-122"/>
              </a:rPr>
              <a:t>树结构</a:t>
            </a:r>
            <a:endParaRPr lang="zh-CN" altLang="en-US" sz="5200">
              <a:solidFill>
                <a:srgbClr val="100F0D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00200" y="3162300"/>
            <a:ext cx="12388215" cy="403098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整体结构：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）每个节点对应一个磁盘 Page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2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）所有数据只存储在叶子节点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3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）内部节点只存 key 和 child page id，用于索引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4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）所有叶子节点通过 next_page_id 形成有序链表，支持范围扫描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554670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41465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基础页面抽象：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b_plus_tree_page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作用：作为 internal / leaf page 的公共父类，管理节点的基本属性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5481300" cy="403098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关键函数：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IsLeafPage()：判断当前节点是否为叶子节点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IsRootPage()：通过 parent_page_id 判断是否为根节点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GetSize() / IncreaseSize()：记录当前节点中 key/value 的数量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GetMaxSize() / GetMinSize()：定义节点容量与最小占用规则（用于判断分裂和合并</a:t>
            </a:r>
            <a:r>
              <a:rPr lang="zh-CN" altLang="en-US" sz="2700">
                <a:latin typeface="Arial" panose="020B0604020202020204" pitchFamily="34" charset="0"/>
                <a:ea typeface="微软雅黑" panose="020B0503020204020204" charset="-122"/>
              </a:rPr>
              <a:t>）</a:t>
            </a:r>
            <a:endParaRPr lang="zh-CN" altLang="en-US" sz="2700"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41465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叶子节点：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b_plus_tree_l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eaf_page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作用：存储真实数据 (key, RID)，并支持有序访问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5594965" cy="452310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关键函数：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KeyIndex(key)：在叶子节点中使用 二分查找，返回 key 所在位置，或应该插入的位置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Insert(key, value)：调用 KeyIndex 定位插入位置，通过 InsertAt 在数组中插入并保持有序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RemoveAt(index)：删除指定位置的 key/value，后续元素左移，维护有序数组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GetNextPageId()：指向下一个叶子节点，支持区间查询和索引扫描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41465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内部节点：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b_plus_tree_internal_p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age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作用：维护索引结构，用 key 指引查找路径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4972665" cy="419100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关键函数：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Lookup(key)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: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根据 key 在内部节点中选择 正确的子节点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返回下一层 child page id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Insert(key, child_page_id)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: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在内部节点中按顺序插入新的索引项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用于子节点分裂后向上插入索引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BuildRoot(...)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: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当原根节点分裂时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创建新的根节点，连接左右子树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0" y="-3525200"/>
            <a:ext cx="18279824" cy="7050401"/>
          </a:xfrm>
          <a:custGeom>
            <a:avLst/>
            <a:gdLst/>
            <a:ahLst/>
            <a:cxnLst/>
            <a:rect l="l" t="t" r="r" b="b"/>
            <a:pathLst>
              <a:path w="18279824" h="7050401">
                <a:moveTo>
                  <a:pt x="18279824" y="0"/>
                </a:moveTo>
                <a:lnTo>
                  <a:pt x="0" y="0"/>
                </a:lnTo>
                <a:lnTo>
                  <a:pt x="0" y="7050400"/>
                </a:lnTo>
                <a:lnTo>
                  <a:pt x="18279824" y="7050400"/>
                </a:lnTo>
                <a:lnTo>
                  <a:pt x="18279824" y="0"/>
                </a:lnTo>
                <a:close/>
              </a:path>
            </a:pathLst>
          </a:custGeom>
          <a:blipFill>
            <a:blip r:embed="rId1"/>
            <a:stretch>
              <a:fillRect b="-4584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89325" y="3201035"/>
            <a:ext cx="13906500" cy="3508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680"/>
              </a:lnSpc>
            </a:pPr>
            <a:r>
              <a:rPr lang="en-US" altLang="zh-CN" sz="11400" b="1">
                <a:solidFill>
                  <a:srgbClr val="1E1E1E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B+</a:t>
            </a:r>
            <a:r>
              <a:rPr lang="zh-CN" altLang="en-US" sz="11400" b="1">
                <a:solidFill>
                  <a:srgbClr val="1E1E1E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树的插入，删除，点搜索</a:t>
            </a:r>
            <a:endParaRPr lang="en-US" altLang="zh-CN" sz="11400" b="1">
              <a:solidFill>
                <a:srgbClr val="1E1E1E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14400" y="1485900"/>
            <a:ext cx="5132705" cy="3473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085"/>
              </a:lnSpc>
            </a:pPr>
            <a:r>
              <a:rPr lang="en-US" sz="9600" b="1" spc="451">
                <a:solidFill>
                  <a:srgbClr val="1E1E1E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02</a:t>
            </a:r>
            <a:endParaRPr lang="en-US" sz="9600" b="1" spc="451">
              <a:solidFill>
                <a:srgbClr val="1E1E1E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485837" y="7105943"/>
            <a:ext cx="10491959" cy="782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6110"/>
              </a:lnSpc>
              <a:spcBef>
                <a:spcPct val="0"/>
              </a:spcBef>
            </a:pPr>
            <a:endParaRPr lang="en-US" sz="5095" b="1">
              <a:solidFill>
                <a:srgbClr val="1E1E1E"/>
              </a:solidFill>
              <a:latin typeface="Anantason SemiExpanded Medium"/>
              <a:ea typeface="Anantason SemiExpanded Medium"/>
              <a:cs typeface="Anantason SemiExpanded Medium"/>
              <a:sym typeface="Anantason SemiExpanded Medium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41465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B+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树查找算法：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FindLeaf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（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key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）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作用：从根节点开始，定位 key 所在的叶子节点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6572250" cy="468693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从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根节点向下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开始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查找，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如果是内部节点，调用 Lookup(key) 选择子节点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重复直到到达叶子节点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返回目标叶子页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。</a:t>
            </a:r>
            <a:endParaRPr 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智能锁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管理：</a:t>
            </a:r>
            <a:endParaRPr 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读操作：加读锁后立即释放祖先锁</a:t>
            </a:r>
            <a:endParaRPr 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写操作：只有当前节点"安全"时才释放祖先锁（插入不满/删除不空）</a:t>
            </a:r>
            <a:endParaRPr 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448800" y="2476500"/>
            <a:ext cx="7085965" cy="747522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41465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B+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树查找算法：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GetValue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（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key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）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作用：查找指定 key 是否存在并返回对应的 value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1232515" cy="419100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调用 FindLeaf 定位叶子节点</a:t>
            </a:r>
            <a:r>
              <a:rPr 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使用 KeyIndex 在叶子页中查找 key</a:t>
            </a:r>
            <a:r>
              <a:rPr 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如果找到就把对应的value存入结果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。</a:t>
            </a:r>
            <a:endParaRPr 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371600" y="4991100"/>
            <a:ext cx="10556875" cy="397256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41465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B+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树插入算法：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Insert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（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key,value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）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作用：向 B+ 树中插入一条新的索引记录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1951335" cy="419100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调用 FindLeaf 找到目标叶子节点</a:t>
            </a:r>
            <a:r>
              <a:rPr 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在叶子节点调用 Insert</a:t>
            </a:r>
            <a:r>
              <a:rPr 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若节点未满</a:t>
            </a:r>
            <a:r>
              <a:rPr 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直接完成</a:t>
            </a:r>
            <a:r>
              <a:rPr 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若节点已满</a:t>
            </a:r>
            <a:r>
              <a:rPr 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触发分裂</a:t>
            </a:r>
            <a:r>
              <a:rPr 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(Split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函数</a:t>
            </a:r>
            <a:r>
              <a:rPr 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),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提取中间键插入父节点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中，如果父节点也满了，就继续分裂向上传播，直到根节点，如果根节点满了需要分裂，就创建新根节点，树长高一层。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295400" y="5524500"/>
            <a:ext cx="13195300" cy="38379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4122400" cy="5896610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95" y="838828"/>
            <a:ext cx="6335158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altLang="zh-CN" sz="5200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字由点字倔强黑" panose="00020600040101010101" charset="-122"/>
              </a:rPr>
              <a:t>Project1 </a:t>
            </a:r>
            <a:r>
              <a:rPr lang="zh-CN" altLang="en-US" sz="5200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字由点字倔强黑" panose="00020600040101010101" charset="-122"/>
              </a:rPr>
              <a:t>三大任务</a:t>
            </a:r>
            <a:endParaRPr lang="zh-CN" altLang="en-US" sz="5200">
              <a:solidFill>
                <a:srgbClr val="100F0D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00200" y="3162300"/>
            <a:ext cx="12388215" cy="452310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）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Extendible Hash Table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：桶分裂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目录倍增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2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）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LRU-K Replacer     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：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K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次访问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最远淘汰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3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）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Buffer Pool Manager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：对外接口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线程安全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ctr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为磁盘页提供可扩展、低延迟、线程安全的内存缓存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41465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B+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树插入算法：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Split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（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node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）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作用：将满节点拆分为两个节点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9689465" cy="419100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创建一个新的节点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将原节点中一半的数据移动到新节点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返回新节点，等待插入父节点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。</a:t>
            </a:r>
            <a:endParaRPr 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543050" y="5143500"/>
            <a:ext cx="12334875" cy="403542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9372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B+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树插入算法：</a:t>
            </a:r>
            <a:r>
              <a:rPr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InsertIntoParent(...)</a:t>
            </a:r>
            <a:endParaRPr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作用：把分裂产生的新节点插入到父节点中，可能引发连锁分裂直到根节点。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7118350" cy="419100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将新节点的索引 key 插入父节点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若父节点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没满，则完成；若父节点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溢出，继续向上分裂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若原节点是根节点，创建新的根</a:t>
            </a:r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。</a:t>
            </a:r>
            <a:endParaRPr 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839200" y="2553335"/>
            <a:ext cx="8886190" cy="7522845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9372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B+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树删除算法：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Remove(key)</a:t>
            </a:r>
            <a:endParaRPr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作用：删除指定 key 对应的索引项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6859270" cy="419100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逻辑：调用 FindLeaf 定位目标叶子节点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在叶子节点中删除 key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,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若删除后节点足够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多，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直接结束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;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否则触发重平衡操作。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525000" y="2247900"/>
            <a:ext cx="7811135" cy="7743825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9372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B+</a:t>
            </a:r>
            <a:r>
              <a:rPr lang="zh-CN" altLang="en-US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树删除算法：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RedistributeOrCoalesce(node)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作用：删除后恢复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B+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树的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平衡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5194935" cy="419100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逻辑：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尝试从兄弟节点借一个元素（Redistribute）；若兄弟也不足，则进行合并（Coalesce），在父节点删除对应索引，必要时递归向上处理。</a:t>
            </a:r>
            <a:endParaRPr 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642735" y="2857500"/>
            <a:ext cx="11365230" cy="6787515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0" y="-3525200"/>
            <a:ext cx="18279824" cy="7050401"/>
          </a:xfrm>
          <a:custGeom>
            <a:avLst/>
            <a:gdLst/>
            <a:ahLst/>
            <a:cxnLst/>
            <a:rect l="l" t="t" r="r" b="b"/>
            <a:pathLst>
              <a:path w="18279824" h="7050401">
                <a:moveTo>
                  <a:pt x="18279824" y="0"/>
                </a:moveTo>
                <a:lnTo>
                  <a:pt x="0" y="0"/>
                </a:lnTo>
                <a:lnTo>
                  <a:pt x="0" y="7050400"/>
                </a:lnTo>
                <a:lnTo>
                  <a:pt x="18279824" y="7050400"/>
                </a:lnTo>
                <a:lnTo>
                  <a:pt x="18279824" y="0"/>
                </a:lnTo>
                <a:close/>
              </a:path>
            </a:pathLst>
          </a:custGeom>
          <a:blipFill>
            <a:blip r:embed="rId1"/>
            <a:stretch>
              <a:fillRect b="-4584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219200" y="1866900"/>
            <a:ext cx="7086600" cy="303593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27085"/>
              </a:lnSpc>
            </a:pPr>
            <a:r>
              <a:rPr lang="en-US" sz="9600" b="1" spc="451">
                <a:solidFill>
                  <a:srgbClr val="1E1E1E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03</a:t>
            </a:r>
            <a:endParaRPr lang="en-US" sz="9600" b="1" spc="451">
              <a:solidFill>
                <a:srgbClr val="1E1E1E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485837" y="7105943"/>
            <a:ext cx="10491959" cy="782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6110"/>
              </a:lnSpc>
              <a:spcBef>
                <a:spcPct val="0"/>
              </a:spcBef>
            </a:pPr>
            <a:endParaRPr lang="en-US" sz="5095" b="1">
              <a:solidFill>
                <a:srgbClr val="1E1E1E"/>
              </a:solidFill>
              <a:latin typeface="Anantason SemiExpanded Medium"/>
              <a:ea typeface="Anantason SemiExpanded Medium"/>
              <a:cs typeface="Anantason SemiExpanded Medium"/>
              <a:sym typeface="Anantason SemiExpanded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730274" y="3200961"/>
            <a:ext cx="7370167" cy="1753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680"/>
              </a:lnSpc>
            </a:pPr>
            <a:r>
              <a:rPr lang="zh-CN" altLang="en-US" sz="9600">
                <a:solidFill>
                  <a:srgbClr val="1E1E1E"/>
                </a:solidFill>
                <a:latin typeface="华文新魏" panose="02010800040101010101" charset="-122"/>
                <a:ea typeface="华文新魏" panose="02010800040101010101" charset="-122"/>
                <a:cs typeface="字由点字倔强黑" panose="00020600040101010101" charset="-122"/>
                <a:sym typeface="字由点字倔强黑" panose="00020600040101010101" charset="-122"/>
              </a:rPr>
              <a:t>索引迭代器</a:t>
            </a:r>
            <a:endParaRPr lang="zh-CN" altLang="en-US" sz="9600">
              <a:solidFill>
                <a:srgbClr val="1E1E1E"/>
              </a:solidFill>
              <a:latin typeface="华文新魏" panose="02010800040101010101" charset="-122"/>
              <a:ea typeface="华文新魏" panose="02010800040101010101" charset="-122"/>
              <a:cs typeface="字由点字倔强黑" panose="00020600040101010101" charset="-122"/>
              <a:sym typeface="字由点字倔强黑" panose="00020600040101010101" charset="-122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9372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为什么需要索引迭代器？</a:t>
            </a:r>
            <a:endParaRPr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4471015" cy="419100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因为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B+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树不仅支持点查询，还支持范围查询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/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顺序查询，这就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要求从某个 key 开始，按顺序遍历所有叶子节点。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设计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思路：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）所有叶子节点通过 next_page_id 串成链表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2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）索引迭代器维护当前所在的叶子页以及当前页中的下标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位置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3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）每次执行 ++，如果当前页中还有下一个元素，就直接移动页内指针；如果已经到达页末尾，就通过叶子节点的 next_page_id 跳转到下一个叶子页，并从新页的第一个元素继续遍历。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9372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关键类：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IndexIterator</a:t>
            </a:r>
            <a:endParaRPr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4471015" cy="545782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关键函数：BPlusTree::Begin()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 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从 B+ 树中找到顺序扫描的起点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逻辑：从根节点开始，在每一层内部节点中选择最左子节点，直到到达叶子节点，构造一个从该叶子页第一个元素开始的索引迭代器。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Begin() 是索引迭代器的入口函数，IndexIterator 是索引迭代器的执行者。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构造函数IndexIterator(page, bpm, index)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 构造一个指向某个叶子节点某个位置的迭代器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逻辑：若 page 为空，表示 End；否则记录 page_id 和页内位置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629602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9372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关键函数</a:t>
            </a: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:operator++()</a:t>
            </a:r>
            <a:endParaRPr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6946900" cy="545782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operator*()     返回当前迭代器指向的 (key, value)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逻辑：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将当前 Page 转换为 Leaf Page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通过 ItemAt(in_page_index_) 取数据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operator++()     将迭代器移动到下一个索引项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逻辑：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若未到当前叶子页末尾：in_page_index_++;若已到页末尾：通过 GetNextPageId() 跳转到下一个叶子页,重新 Fetch 并加读锁;若没有下一个叶子页：迭代器变为 End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686800" y="723900"/>
            <a:ext cx="8933815" cy="901763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0" y="-3525200"/>
            <a:ext cx="18279824" cy="7050401"/>
          </a:xfrm>
          <a:custGeom>
            <a:avLst/>
            <a:gdLst/>
            <a:ahLst/>
            <a:cxnLst/>
            <a:rect l="l" t="t" r="r" b="b"/>
            <a:pathLst>
              <a:path w="18279824" h="7050401">
                <a:moveTo>
                  <a:pt x="18279824" y="0"/>
                </a:moveTo>
                <a:lnTo>
                  <a:pt x="0" y="0"/>
                </a:lnTo>
                <a:lnTo>
                  <a:pt x="0" y="7050400"/>
                </a:lnTo>
                <a:lnTo>
                  <a:pt x="18279824" y="7050400"/>
                </a:lnTo>
                <a:lnTo>
                  <a:pt x="18279824" y="0"/>
                </a:lnTo>
                <a:close/>
              </a:path>
            </a:pathLst>
          </a:custGeom>
          <a:blipFill>
            <a:blip r:embed="rId1"/>
            <a:stretch>
              <a:fillRect b="-4584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219200" y="1866900"/>
            <a:ext cx="7086600" cy="303593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27085"/>
              </a:lnSpc>
            </a:pPr>
            <a:r>
              <a:rPr lang="en-US" sz="9600" b="1" spc="451">
                <a:solidFill>
                  <a:srgbClr val="1E1E1E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04</a:t>
            </a:r>
            <a:endParaRPr lang="en-US" sz="9600" b="1" spc="451">
              <a:solidFill>
                <a:srgbClr val="1E1E1E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400747" y="7048793"/>
            <a:ext cx="10491959" cy="782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6110"/>
              </a:lnSpc>
              <a:spcBef>
                <a:spcPct val="0"/>
              </a:spcBef>
            </a:pPr>
            <a:endParaRPr lang="en-US" sz="5095" b="1">
              <a:solidFill>
                <a:srgbClr val="1E1E1E"/>
              </a:solidFill>
              <a:latin typeface="Anantason SemiExpanded Medium"/>
              <a:ea typeface="Anantason SemiExpanded Medium"/>
              <a:cs typeface="Anantason SemiExpanded Medium"/>
              <a:sym typeface="Anantason SemiExpanded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730274" y="3200961"/>
            <a:ext cx="7370167" cy="1753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680"/>
              </a:lnSpc>
            </a:pPr>
            <a:r>
              <a:rPr lang="en-US" altLang="zh-CN" sz="9600">
                <a:solidFill>
                  <a:srgbClr val="1E1E1E"/>
                </a:solidFill>
                <a:latin typeface="华文新魏" panose="02010800040101010101" charset="-122"/>
                <a:ea typeface="华文新魏" panose="02010800040101010101" charset="-122"/>
                <a:cs typeface="字由点字倔强黑" panose="00020600040101010101" charset="-122"/>
                <a:sym typeface="字由点字倔强黑" panose="00020600040101010101" charset="-122"/>
              </a:rPr>
              <a:t>B+</a:t>
            </a:r>
            <a:r>
              <a:rPr lang="zh-CN" altLang="en-US" sz="9600">
                <a:solidFill>
                  <a:srgbClr val="1E1E1E"/>
                </a:solidFill>
                <a:latin typeface="华文新魏" panose="02010800040101010101" charset="-122"/>
                <a:ea typeface="华文新魏" panose="02010800040101010101" charset="-122"/>
                <a:cs typeface="字由点字倔强黑" panose="00020600040101010101" charset="-122"/>
                <a:sym typeface="字由点字倔强黑" panose="00020600040101010101" charset="-122"/>
              </a:rPr>
              <a:t>树</a:t>
            </a:r>
            <a:r>
              <a:rPr lang="zh-CN" altLang="en-US" sz="9600">
                <a:solidFill>
                  <a:srgbClr val="1E1E1E"/>
                </a:solidFill>
                <a:latin typeface="华文新魏" panose="02010800040101010101" charset="-122"/>
                <a:ea typeface="华文新魏" panose="02010800040101010101" charset="-122"/>
                <a:cs typeface="字由点字倔强黑" panose="00020600040101010101" charset="-122"/>
                <a:sym typeface="字由点字倔强黑" panose="00020600040101010101" charset="-122"/>
              </a:rPr>
              <a:t>并发</a:t>
            </a:r>
            <a:endParaRPr lang="zh-CN" altLang="en-US" sz="9600">
              <a:solidFill>
                <a:srgbClr val="1E1E1E"/>
              </a:solidFill>
              <a:latin typeface="华文新魏" panose="02010800040101010101" charset="-122"/>
              <a:ea typeface="华文新魏" panose="02010800040101010101" charset="-122"/>
              <a:cs typeface="字由点字倔强黑" panose="00020600040101010101" charset="-122"/>
              <a:sym typeface="字由点字倔强黑" panose="00020600040101010101" charset="-122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93723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设计思路：</a:t>
            </a:r>
            <a:endParaRPr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4471015" cy="545782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多个线程同时查找，插入，删除，必须保证正确性（结构不被破坏）和并发性能（不能整棵树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加锁）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采用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Latch Crabbing: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(1)从根节点开始逐层向下加锁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(2)一旦当前节点是“安全的”，就释放祖先节点的锁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(3)不同操作使用不同锁模式：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查找是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读锁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，插入和删除是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写锁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4122400" cy="5896610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95" y="838828"/>
            <a:ext cx="6335158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altLang="en-US" sz="5200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字由点字倔强黑" panose="00020600040101010101" charset="-122"/>
              </a:rPr>
              <a:t>系统架构</a:t>
            </a:r>
            <a:endParaRPr lang="zh-CN" altLang="en-US" sz="5200">
              <a:solidFill>
                <a:srgbClr val="100F0D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00200" y="3162300"/>
            <a:ext cx="7772400" cy="403098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Buffer Pool Manager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通过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ExtendibleHash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定位帧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通过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LRU-K Replacer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淘汰冷页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最终交由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DiskManager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读写磁盘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0" y="2476500"/>
            <a:ext cx="8191500" cy="6124575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653478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937230" cy="2400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关键函数：FindLeaf(key, latch_mode, transaction)</a:t>
            </a:r>
            <a:endParaRPr 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找到目标叶子节点，负责加锁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/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解锁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/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锁传递</a:t>
            </a:r>
            <a:endParaRPr lang="zh-CN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8535035" cy="686562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READ_MODE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（查找）：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对当前节点加读锁，在获取子节点后立刻释放父节点锁，最终只持有叶子节点的读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锁。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INSERT——MODE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（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插入）：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对路径上的节点加写锁，如果当前节点不会分裂：释放之前持有的锁。保证分裂时，父节点仍然被锁住。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只在必要时持有多层写锁。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REMOVE_MODE（删除）：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对路径节点加写锁，若节点大小足够（删除后不会下溢）：释放祖先锁。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只有可能合并时，才保留父节点锁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982200" y="2400300"/>
            <a:ext cx="7085965" cy="747522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03999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5937230" cy="186626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6240"/>
              </a:lnSpc>
            </a:pPr>
            <a:r>
              <a:rPr 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锁的统一</a:t>
            </a:r>
            <a:r>
              <a:rPr 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管理：ReleaseQueuedLatches</a:t>
            </a:r>
            <a:endParaRPr 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统一释放事务中保存的所有锁</a:t>
            </a:r>
            <a:endParaRPr lang="zh-CN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7213600" cy="5457825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遍历 Transaction 中记录的 Page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根据操作类型：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READ → RUnlatch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INSERT / REMOVE → WUnlatch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最后释放 root latch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305800" y="1714500"/>
            <a:ext cx="8005445" cy="8399145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0" y="7354355"/>
            <a:ext cx="18279824" cy="7050401"/>
          </a:xfrm>
          <a:custGeom>
            <a:avLst/>
            <a:gdLst/>
            <a:ahLst/>
            <a:cxnLst/>
            <a:rect l="l" t="t" r="r" b="b"/>
            <a:pathLst>
              <a:path w="18279824" h="7050401">
                <a:moveTo>
                  <a:pt x="18279824" y="7050401"/>
                </a:moveTo>
                <a:lnTo>
                  <a:pt x="0" y="7050401"/>
                </a:lnTo>
                <a:lnTo>
                  <a:pt x="0" y="0"/>
                </a:lnTo>
                <a:lnTo>
                  <a:pt x="18279824" y="0"/>
                </a:lnTo>
                <a:lnTo>
                  <a:pt x="18279824" y="7050401"/>
                </a:lnTo>
                <a:close/>
              </a:path>
            </a:pathLst>
          </a:custGeom>
          <a:blipFill>
            <a:blip r:embed="rId1"/>
            <a:stretch>
              <a:fillRect b="-4584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295396" y="6334125"/>
            <a:ext cx="13685879" cy="2298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140"/>
              </a:lnSpc>
            </a:pPr>
            <a:r>
              <a:rPr lang="en-US" sz="15115" b="1" spc="302">
                <a:solidFill>
                  <a:srgbClr val="1E1E1E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THANK YOU</a:t>
            </a:r>
            <a:endParaRPr lang="en-US" sz="15115" b="1" spc="302">
              <a:solidFill>
                <a:srgbClr val="1E1E1E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06725" y="2498529"/>
            <a:ext cx="10271725" cy="2048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210"/>
              </a:lnSpc>
            </a:pPr>
            <a:r>
              <a:rPr lang="en-US" sz="13510">
                <a:solidFill>
                  <a:srgbClr val="1E1E1E"/>
                </a:solidFill>
                <a:latin typeface="字由点字倔强黑" panose="00020600040101010101" charset="-122"/>
                <a:ea typeface="字由点字倔强黑" panose="00020600040101010101" charset="-122"/>
                <a:cs typeface="字由点字倔强黑" panose="00020600040101010101" charset="-122"/>
                <a:sym typeface="字由点字倔强黑" panose="00020600040101010101" charset="-122"/>
              </a:rPr>
              <a:t>谢谢观看</a:t>
            </a:r>
            <a:endParaRPr lang="en-US" sz="13510">
              <a:solidFill>
                <a:srgbClr val="1E1E1E"/>
              </a:solidFill>
              <a:latin typeface="字由点字倔强黑" panose="00020600040101010101" charset="-122"/>
              <a:ea typeface="字由点字倔强黑" panose="00020600040101010101" charset="-122"/>
              <a:cs typeface="字由点字倔强黑" panose="00020600040101010101" charset="-122"/>
              <a:sym typeface="字由点字倔强黑" panose="00020600040101010101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06725" y="4651140"/>
            <a:ext cx="6023441" cy="492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5"/>
              </a:lnSpc>
            </a:pPr>
            <a:r>
              <a:rPr lang="en-US" sz="2780">
                <a:solidFill>
                  <a:srgbClr val="1E1E1E"/>
                </a:solidFill>
                <a:latin typeface="Anantason SemiExpanded"/>
                <a:ea typeface="Anantason SemiExpanded"/>
                <a:cs typeface="Anantason SemiExpanded"/>
                <a:sym typeface="Anantason SemiExpanded"/>
              </a:rPr>
              <a:t>THANKS FOR WATCHING</a:t>
            </a:r>
            <a:endParaRPr lang="en-US" sz="2780">
              <a:solidFill>
                <a:srgbClr val="1E1E1E"/>
              </a:solidFill>
              <a:latin typeface="Anantason SemiExpanded"/>
              <a:ea typeface="Anantason SemiExpanded"/>
              <a:cs typeface="Anantason SemiExpanded"/>
              <a:sym typeface="Anantason SemiExpande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656272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619885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extendible_hash_table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作用：可扩展哈希表，负责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page_id </a:t>
            </a:r>
            <a:r>
              <a:rPr lang="en-US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→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frame_id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映射，支持动态分裂与目录倍增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4972665" cy="419100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关键函数：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Find(K,V)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存在即写值返回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true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；不存在返回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false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Insert(K,V)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桶满则先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split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：目录翻倍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局部深度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+1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重哈希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再插入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Remove(K)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桶内删除并返回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true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；不存在返回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false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GetGlobalDepth()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返回当前全局深度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GetLocalDepth(idx)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返回该目录项指向桶的局部深度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GetNumBuckets()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返回已分配桶总数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5388610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619885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lru_k_replacer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作用：记录帧访问历史，淘汰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“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最远第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K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次访问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”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帧，支持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evictable 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标志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4972665" cy="419100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关键函数：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Evict(&amp;fid)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淘汰后退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k-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距离最大的帧；无可淘汰帧返回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False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RecordAccess(fid)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记录当前时间戳访问；满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k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次后移入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last_map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Remove(fid)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清除该帧所有访问历史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SetEvictable(fid,b)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设置可淘汰标志并维护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curr_size_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Size()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返回当前可淘汰帧总数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066800" y="2705100"/>
            <a:ext cx="16407765" cy="6369685"/>
            <a:chOff x="0" y="0"/>
            <a:chExt cx="1548244" cy="10568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48244" cy="1056852"/>
            </a:xfrm>
            <a:custGeom>
              <a:avLst/>
              <a:gdLst/>
              <a:ahLst/>
              <a:cxnLst/>
              <a:rect l="l" t="t" r="r" b="b"/>
              <a:pathLst>
                <a:path w="1548244" h="1056852">
                  <a:moveTo>
                    <a:pt x="0" y="0"/>
                  </a:moveTo>
                  <a:lnTo>
                    <a:pt x="1548244" y="0"/>
                  </a:lnTo>
                  <a:lnTo>
                    <a:pt x="1548244" y="1056852"/>
                  </a:lnTo>
                  <a:lnTo>
                    <a:pt x="0" y="1056852"/>
                  </a:lnTo>
                  <a:close/>
                </a:path>
              </a:pathLst>
            </a:custGeom>
            <a:solidFill>
              <a:srgbClr val="AED6CF">
                <a:alpha val="4666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48244" cy="1104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2215" y="838835"/>
            <a:ext cx="16198850" cy="1600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altLang="zh-CN" sz="52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buffer_pool_manager_instance</a:t>
            </a:r>
            <a:endParaRPr lang="en-US" altLang="zh-CN" sz="52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  <a:p>
            <a:pPr algn="l">
              <a:lnSpc>
                <a:spcPts val="6240"/>
              </a:lnSpc>
            </a:pP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作用：统一对外接口，管理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 free_list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、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page_table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、</a:t>
            </a:r>
            <a:r>
              <a:rPr lang="en-US" altLang="zh-CN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replacer</a:t>
            </a:r>
            <a:r>
              <a:rPr lang="zh-CN" altLang="en-US" sz="3600">
                <a:solidFill>
                  <a:srgbClr val="100F0D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字由点字倔强黑" panose="00020600040101010101" charset="-122"/>
              </a:rPr>
              <a:t>，线程安全</a:t>
            </a:r>
            <a:endParaRPr lang="zh-CN" altLang="en-US" sz="3600">
              <a:solidFill>
                <a:srgbClr val="100F0D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7800" y="3009900"/>
            <a:ext cx="14972665" cy="419100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关键函数：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FetchPageImpl(pid)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命中则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pin++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；未命中选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frame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读盘并插表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NewPageImpl(pid)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取空闲帧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分配新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pid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写回脏页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en-US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→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返回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page*</a:t>
            </a:r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UnpinPageImpl(pid, dirty)  pin--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；归零时置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evictable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并更新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dirty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标志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FlushPageImpl(pid)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立即写盘并清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dirty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标志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DeletePageImpl(pid)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若未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pinned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，写回脏页、清表、还帧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en-US" altLang="zh-CN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FlushAllPagesImpl() 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刷出所有</a:t>
            </a: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resident </a:t>
            </a:r>
            <a:r>
              <a:rPr lang="zh-CN" altLang="en-US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页</a:t>
            </a:r>
            <a:endParaRPr lang="zh-CN" altLang="en-US" sz="32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0" y="-3525200"/>
            <a:ext cx="18279824" cy="7050401"/>
          </a:xfrm>
          <a:custGeom>
            <a:avLst/>
            <a:gdLst/>
            <a:ahLst/>
            <a:cxnLst/>
            <a:rect l="l" t="t" r="r" b="b"/>
            <a:pathLst>
              <a:path w="18279824" h="7050401">
                <a:moveTo>
                  <a:pt x="18279824" y="0"/>
                </a:moveTo>
                <a:lnTo>
                  <a:pt x="0" y="0"/>
                </a:lnTo>
                <a:lnTo>
                  <a:pt x="0" y="7050400"/>
                </a:lnTo>
                <a:lnTo>
                  <a:pt x="18279824" y="7050400"/>
                </a:lnTo>
                <a:lnTo>
                  <a:pt x="18279824" y="0"/>
                </a:lnTo>
                <a:close/>
              </a:path>
            </a:pathLst>
          </a:custGeom>
          <a:blipFill>
            <a:blip r:embed="rId1"/>
            <a:stretch>
              <a:fillRect b="-4584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89325" y="3201035"/>
            <a:ext cx="13906500" cy="1753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680"/>
              </a:lnSpc>
            </a:pPr>
            <a:r>
              <a:rPr lang="zh-CN" altLang="en-US" sz="11400">
                <a:solidFill>
                  <a:srgbClr val="100F0D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思源黑体 1 Bold" panose="020B0800000000000000" charset="-122"/>
              </a:rPr>
              <a:t>可扩展哈希表</a:t>
            </a:r>
            <a:endParaRPr lang="en-US" altLang="zh-CN" sz="11400" b="1">
              <a:solidFill>
                <a:srgbClr val="1E1E1E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字由点字倔强黑" panose="00020600040101010101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14400" y="1485900"/>
            <a:ext cx="5132705" cy="3473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085"/>
              </a:lnSpc>
            </a:pPr>
            <a:r>
              <a:rPr lang="en-US" sz="9600" b="1" spc="451">
                <a:solidFill>
                  <a:srgbClr val="1E1E1E"/>
                </a:solidFill>
                <a:latin typeface="Anantason SemiExpanded Bold"/>
                <a:ea typeface="Anantason SemiExpanded Bold"/>
                <a:cs typeface="Anantason SemiExpanded Bold"/>
                <a:sym typeface="Anantason SemiExpanded Bold"/>
              </a:rPr>
              <a:t>02</a:t>
            </a:r>
            <a:endParaRPr lang="en-US" sz="9600" b="1" spc="451">
              <a:solidFill>
                <a:srgbClr val="1E1E1E"/>
              </a:solidFill>
              <a:latin typeface="Anantason SemiExpanded Bold"/>
              <a:ea typeface="Anantason SemiExpanded Bold"/>
              <a:cs typeface="Anantason SemiExpanded Bold"/>
              <a:sym typeface="Anantason SemiExpande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485837" y="7105943"/>
            <a:ext cx="10491959" cy="782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6110"/>
              </a:lnSpc>
              <a:spcBef>
                <a:spcPct val="0"/>
              </a:spcBef>
            </a:pPr>
            <a:endParaRPr lang="en-US" sz="5095" b="1">
              <a:solidFill>
                <a:srgbClr val="1E1E1E"/>
              </a:solidFill>
              <a:latin typeface="Anantason SemiExpanded Medium"/>
              <a:ea typeface="Anantason SemiExpanded Medium"/>
              <a:cs typeface="Anantason SemiExpanded Medium"/>
              <a:sym typeface="Anantason SemiExpanded Medium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10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11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12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13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14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15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16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commondata" val="eyJoZGlkIjoiZjFmZWIzNDg2MmIzZjExOTIzMmViNTBmYTMwYTk0ZWYifQ=="/>
</p:tagLst>
</file>

<file path=ppt/tags/tag3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4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5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6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7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8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ags/tag9.xml><?xml version="1.0" encoding="utf-8"?>
<p:tagLst xmlns:p="http://schemas.openxmlformats.org/presentationml/2006/main">
  <p:tag name="KSO_WM_DIAGRAM_VIRTUALLY_FRAME" val="{&quot;height&quot;:295.7078740157481,&quot;left&quot;:312.2427559055118,&quot;top&quot;:364.10173228346457,&quot;width&quot;:1108.3072440944882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7043</Words>
  <Application>WPS 演示</Application>
  <PresentationFormat>On-screen Show (4:3)</PresentationFormat>
  <Paragraphs>455</Paragraphs>
  <Slides>52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82" baseType="lpstr">
      <vt:lpstr>Arial</vt:lpstr>
      <vt:lpstr>宋体</vt:lpstr>
      <vt:lpstr>Wingdings</vt:lpstr>
      <vt:lpstr>华文新魏</vt:lpstr>
      <vt:lpstr>华文行楷</vt:lpstr>
      <vt:lpstr>Anantason SemiExpanded Bold</vt:lpstr>
      <vt:lpstr>Segoe Print</vt:lpstr>
      <vt:lpstr>字由点字倔强黑</vt:lpstr>
      <vt:lpstr>思源黑体 1</vt:lpstr>
      <vt:lpstr>Anantason SemiExpanded</vt:lpstr>
      <vt:lpstr>思源黑体 1 Medium</vt:lpstr>
      <vt:lpstr>思源黑体 1 Bold</vt:lpstr>
      <vt:lpstr>Anantason SemiExpanded Medium</vt:lpstr>
      <vt:lpstr>微软雅黑</vt:lpstr>
      <vt:lpstr>黑体</vt:lpstr>
      <vt:lpstr>Arial Unicode MS</vt:lpstr>
      <vt:lpstr>Calibri</vt:lpstr>
      <vt:lpstr>Anantason SemiExpanded</vt:lpstr>
      <vt:lpstr>Anantason SemiExpanded Bold</vt:lpstr>
      <vt:lpstr>Anantason SemiExpanded Medium</vt:lpstr>
      <vt:lpstr>思源黑体 1</vt:lpstr>
      <vt:lpstr>思源黑体 1 Bold</vt:lpstr>
      <vt:lpstr>思源黑体 1 Medium</vt:lpstr>
      <vt:lpstr>Laurentian Bold</vt:lpstr>
      <vt:lpstr>方正大黑体_GBK</vt:lpstr>
      <vt:lpstr>Bahnschrift SemiCondensed</vt:lpstr>
      <vt:lpstr>方正宝黑体 简 Medium</vt:lpstr>
      <vt:lpstr>Mona Medium</vt:lpstr>
      <vt:lpstr>仿宋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蓝粉黄色水彩风自我介绍个人作品集通用演示文稿</dc:title>
  <dc:creator/>
  <cp:lastModifiedBy>Clown</cp:lastModifiedBy>
  <cp:revision>22</cp:revision>
  <dcterms:created xsi:type="dcterms:W3CDTF">2006-08-16T00:00:00Z</dcterms:created>
  <dcterms:modified xsi:type="dcterms:W3CDTF">2025-12-13T15:16:00Z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{"Label":"1","ContentProducer":"001191110105MA01AN806X00000","ProduceID":"DAGivSb1FK4","ReservedCode1":"","ContentPropagator":"001191110105MA01AN806X00000","PropagateID":"DAGivSb1FK4","ReservedCode2":""}</vt:lpwstr>
  </property>
  <property fmtid="{D5CDD505-2E9C-101B-9397-08002B2CF9AE}" pid="3" name="ICV">
    <vt:lpwstr>F8A7D9BBF1744B77B7E6071BCF6E7ED9_12</vt:lpwstr>
  </property>
  <property fmtid="{D5CDD505-2E9C-101B-9397-08002B2CF9AE}" pid="4" name="KSOProductBuildVer">
    <vt:lpwstr>2052-12.1.0.24034</vt:lpwstr>
  </property>
</Properties>
</file>

<file path=docProps/thumbnail.jpeg>
</file>